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3" r:id="rId15"/>
    <p:sldId id="274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14" autoAdjust="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C91881-0BFD-4F2C-8F1A-DDD50507397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D0E8E8-6F9C-4BF8-A505-9DD2FC16437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" y="1027004"/>
            <a:ext cx="4779194" cy="3938897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1712225"/>
            <a:ext cx="4924428" cy="258532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ЖИЗНИ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Д. ГРАНИНА</a:t>
            </a:r>
            <a:endParaRPr lang="ru-RU" sz="5400" b="1" cap="all" spc="0" dirty="0">
              <a:ln w="9000" cmpd="sng">
                <a:solidFill>
                  <a:schemeClr val="tx2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5053835"/>
            <a:ext cx="6702604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К 100 – летию со дня рождения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703838"/>
            <a:ext cx="5479642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ВИРТУАЛЬНАЯ ВЫСТАВКА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4798" y="359296"/>
            <a:ext cx="352839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МБУК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«ЦБС» г. ГУКОВО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1694" y="6003629"/>
            <a:ext cx="483460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ГОРОДСКАЯ БИБЛИОТЕКА №1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2019 год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7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817697"/>
            <a:ext cx="3672408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1968 году вышла повесть «Наш комбат», которая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произвела огромное впечатление на читателей и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вызвала яростные споры, потому что ставила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непривычные вопросы о войне.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r="14473"/>
          <a:stretch/>
        </p:blipFill>
        <p:spPr bwMode="auto">
          <a:xfrm>
            <a:off x="1359744" y="1342454"/>
            <a:ext cx="2271827" cy="3166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444" y="4509120"/>
            <a:ext cx="4032448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Гранин, 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Д.А. Наш комбат/Д. А. Гранин.- М.:ООО «Изд-во АСТ», 2004.- 445 с.</a:t>
            </a:r>
          </a:p>
        </p:txBody>
      </p:sp>
    </p:spTree>
    <p:extLst>
      <p:ext uri="{BB962C8B-B14F-4D97-AF65-F5344CB8AC3E}">
        <p14:creationId xmlns:p14="http://schemas.microsoft.com/office/powerpoint/2010/main" val="34479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817697"/>
            <a:ext cx="3672408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Герой повести «Однофамилец», талантливый инженер Кузьмин, встречает некоего молодого человека — будто бы самого себя, но в юности, когда он подвергался несправедливой критике...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6"/>
          <a:stretch/>
        </p:blipFill>
        <p:spPr bwMode="auto">
          <a:xfrm>
            <a:off x="1475656" y="1196752"/>
            <a:ext cx="2143844" cy="2839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65104"/>
            <a:ext cx="417646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Гранин, 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Д.А. Однофамилец/ Д.А. Гранин.- М.: Сов. Россия, 1983.- 448 с.</a:t>
            </a:r>
          </a:p>
        </p:txBody>
      </p:sp>
    </p:spTree>
    <p:extLst>
      <p:ext uri="{BB962C8B-B14F-4D97-AF65-F5344CB8AC3E}">
        <p14:creationId xmlns:p14="http://schemas.microsoft.com/office/powerpoint/2010/main" val="32580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817697"/>
            <a:ext cx="367240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1976 году совместно с писателем Алесем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Адамовичем Даниил Александрович подготовил к печати первую часть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«Блокадной книги», основанной на письменных и устных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свидетельствах очевидцев блокады. Выход «Блокадной книги» стал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событием 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15448"/>
            <a:ext cx="3960440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Адамович, А., Гранин, Д. Блокадная книга/ А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Адамович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Гранин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.-М.:Советский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писатель.- 1983.- 432 с.</a:t>
            </a:r>
            <a:endParaRPr lang="ru-RU" sz="24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/>
          <a:stretch/>
        </p:blipFill>
        <p:spPr bwMode="auto">
          <a:xfrm>
            <a:off x="1619672" y="1124744"/>
            <a:ext cx="2196136" cy="339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2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12169" y="980728"/>
            <a:ext cx="3404247" cy="4893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Серьёзной работой стал роман «Картина» .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Это произведение о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наших корнях, идущих из детства, о ностальгии по родному дому, о той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самой «памяти сердца», предавать которую не стоит ни при каких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обстоятельствах.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962081"/>
            <a:ext cx="367240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ранин, Д. Картина/Д. Гранин. -Л.: Сов. Писатель, 1987.- 368 с.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84" y="1196751"/>
            <a:ext cx="2230770" cy="3313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745711"/>
            <a:ext cx="367240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Роман «Мой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лейтенант» написан Граниным почти в 95 лет. В этом произведении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нет победных маршей и громких подвигов. Это взгляд на Великую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Отечественную с изнанки, не с точки зрения генералов и маршалов, а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изнутри, из траншей и окопов.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14672"/>
          <a:stretch/>
        </p:blipFill>
        <p:spPr bwMode="auto">
          <a:xfrm>
            <a:off x="1403648" y="1340767"/>
            <a:ext cx="2405875" cy="3407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808361"/>
            <a:ext cx="410445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ранин,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Д.А. Мой лейтенант/Д. Гранин.-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М.:Изд-во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«Э», 2017.- 672 с.</a:t>
            </a:r>
            <a:endParaRPr lang="ru-RU" sz="24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3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745711"/>
            <a:ext cx="36724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235884"/>
            <a:ext cx="3312368" cy="52014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Мое правило: сегодняшний день — мой самый счастливый день в жизни. Потому что большую часть жизни мы живем или вспоминая хорошее, или надеясь на хорошее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Комплимент </a:t>
            </a:r>
            <a:r>
              <a:rPr lang="ru-RU" sz="1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действительно умного человека перекрывает тысячи обид от пошляков. </a:t>
            </a:r>
            <a:endParaRPr lang="ru-RU" sz="1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"/>
              <a:tabLst>
                <a:tab pos="457200" algn="l"/>
              </a:tabLst>
            </a:pPr>
            <a:r>
              <a:rPr lang="ru-RU" sz="1600" i="1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Основная </a:t>
            </a:r>
            <a:r>
              <a:rPr lang="ru-RU" sz="1600" i="1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формула: поступай так, чтобы твое поведение способствовало прогрессу человечества, выражающемуся в победе духа над материей.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"/>
              <a:tabLst>
                <a:tab pos="457200" algn="l"/>
              </a:tabLst>
            </a:pP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"/>
              <a:tabLst>
                <a:tab pos="457200" algn="l"/>
              </a:tabLst>
            </a:pPr>
            <a:endParaRPr lang="ru-RU" sz="1200" dirty="0">
              <a:latin typeface="Times New Roman"/>
              <a:ea typeface="Times New Roman"/>
            </a:endParaRPr>
          </a:p>
          <a:p>
            <a:endParaRPr lang="ru-RU" sz="1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6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4611" y="1285823"/>
            <a:ext cx="3024336" cy="3970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"/>
              <a:tabLst>
                <a:tab pos="499110" algn="l"/>
              </a:tabLst>
            </a:pPr>
            <a:r>
              <a:rPr lang="ru-RU" sz="1600" i="1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В любви выигрывает тот, кому она доставляет больше счастья.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"/>
              <a:tabLst>
                <a:tab pos="499110" algn="l"/>
              </a:tabLst>
            </a:pPr>
            <a:r>
              <a:rPr lang="ru-RU" sz="1600" i="1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Как бы человек ни был счастлив, оглядываясь назад, он вздыхает! </a:t>
            </a:r>
            <a:endParaRPr lang="ru-RU" sz="1600" i="1" dirty="0" smtClean="0">
              <a:ln w="1841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blurRad="63500" dir="3600000" algn="tl">
                  <a:srgbClr val="000000">
                    <a:alpha val="70000"/>
                  </a:srgbClr>
                </a:outerShdw>
              </a:effectLst>
              <a:ea typeface="Times New Roman"/>
            </a:endParaRPr>
          </a:p>
          <a:p>
            <a:pPr marL="342900" lvl="0" indent="-342900">
              <a:buFont typeface="Wingdings"/>
              <a:buChar char=""/>
              <a:tabLst>
                <a:tab pos="408940" algn="l"/>
              </a:tabLst>
            </a:pPr>
            <a:r>
              <a:rPr lang="ru-RU" sz="1600" i="1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Образование - это то, что останется, когда все вызубренное </a:t>
            </a:r>
            <a:r>
              <a:rPr lang="ru-RU" sz="1600" i="1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забыто</a:t>
            </a:r>
          </a:p>
          <a:p>
            <a:pPr marL="342900" lvl="0" indent="-342900">
              <a:buFont typeface="Wingdings"/>
              <a:buChar char=""/>
              <a:tabLst>
                <a:tab pos="457200" algn="l"/>
              </a:tabLst>
            </a:pPr>
            <a:r>
              <a:rPr lang="ru-RU" sz="1600" i="1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Чтобы сказать много, надо мало говорить</a:t>
            </a:r>
            <a:r>
              <a:rPr lang="ru-RU" sz="1600" i="1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.</a:t>
            </a:r>
          </a:p>
          <a:p>
            <a:pPr marL="342900" lvl="0" indent="-342900">
              <a:buFont typeface="Wingdings"/>
              <a:buChar char=""/>
              <a:tabLst>
                <a:tab pos="457200" algn="l"/>
              </a:tabLst>
            </a:pPr>
            <a:r>
              <a:rPr lang="ru-RU" sz="1600" i="1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Жизнь спешит, если мы сами медлим.</a:t>
            </a:r>
            <a:endParaRPr lang="ru-RU" sz="1200" dirty="0">
              <a:solidFill>
                <a:srgbClr val="C9DA91"/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/>
              <a:buChar char=""/>
              <a:tabLst>
                <a:tab pos="457200" algn="l"/>
              </a:tabLst>
            </a:pPr>
            <a:endParaRPr lang="ru-RU" sz="1600" i="1" dirty="0">
              <a:ln w="1841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blurRad="63500" dir="3600000" algn="tl">
                  <a:srgbClr val="000000">
                    <a:alpha val="70000"/>
                  </a:srgbClr>
                </a:outerShdw>
              </a:effectLst>
              <a:ea typeface="Times New Roman"/>
            </a:endParaRPr>
          </a:p>
          <a:p>
            <a:pPr marL="342900" lvl="0" indent="-342900">
              <a:buFont typeface="Wingdings"/>
              <a:buChar char=""/>
              <a:tabLst>
                <a:tab pos="408940" algn="l"/>
              </a:tabLst>
            </a:pPr>
            <a:endParaRPr lang="ru-RU" sz="1200" dirty="0">
              <a:solidFill>
                <a:srgbClr val="C9DA91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"/>
              <a:tabLst>
                <a:tab pos="499110" algn="l"/>
              </a:tabLs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2554" y="745711"/>
            <a:ext cx="546534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i="1" dirty="0" smtClean="0">
                <a:ln w="5080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ЖИЗНИ    ДАНИИЛА ГРАНИНА</a:t>
            </a:r>
            <a:endParaRPr lang="ru-RU" sz="2000" b="1" i="1" cap="none" spc="0" dirty="0">
              <a:ln w="5080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424936" cy="136815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2050" name="Picture 2" descr="C:\Users\User\Desktop\gold-design-png-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7" y="3339722"/>
            <a:ext cx="8578264" cy="33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557182"/>
            <a:ext cx="4032448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«Надо 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только читать, 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и много думать   читая...»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Д. Гранин</a:t>
            </a:r>
            <a:endParaRPr lang="ru-RU" sz="2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1499251464_granin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20" y="587724"/>
            <a:ext cx="2793311" cy="39694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817697"/>
            <a:ext cx="3672408" cy="415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Указом Президента РФ  2019 год объявлен годом празднования 100-летия со дня рождения писателя, общественного деятеля, сценариста, ветерана Великой Отечественной войны – Даниила Александровича Гранина.</a:t>
            </a:r>
          </a:p>
        </p:txBody>
      </p:sp>
    </p:spTree>
    <p:extLst>
      <p:ext uri="{BB962C8B-B14F-4D97-AF65-F5344CB8AC3E}">
        <p14:creationId xmlns:p14="http://schemas.microsoft.com/office/powerpoint/2010/main" val="29704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817697"/>
            <a:ext cx="3672408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Д. Гранин родился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1 января 1918 года в селе Волынь. Его настоящая фамилия – Герман. Вырос в семье лесника. Обучался на электромеханическом факультете Ленинградского политехнического института им. М. И. Калинина.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6"/>
          <a:stretch/>
        </p:blipFill>
        <p:spPr bwMode="auto">
          <a:xfrm>
            <a:off x="611560" y="1052736"/>
            <a:ext cx="3614395" cy="4058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1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548680"/>
            <a:ext cx="367240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 1941 г. Гранин ушел на фронт добровольцем в составе народного ополчения завода. Воевал на Ленинградском и Прибалтийском фронтах, затем был откомандирован в Ульяновское танковое училище. Закончил войну в Восточной Пруссии командиром роты тяжелых танков.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8" r="69355" b="7926"/>
          <a:stretch/>
        </p:blipFill>
        <p:spPr bwMode="auto">
          <a:xfrm>
            <a:off x="1043608" y="754333"/>
            <a:ext cx="3024336" cy="4690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4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745711"/>
            <a:ext cx="3096344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Первые пробы    пера как писателя датированы второй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половиной 1930-х годов. Впервые сочинения Гранина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опубликовали в 1937 году в журнале под названием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«Резец». Речь идёт о рассказах «Родина» и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«Возвращение </a:t>
            </a:r>
            <a:r>
              <a:rPr lang="ru-RU" sz="24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Рульяка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692696"/>
            <a:ext cx="367240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 же писатель считал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началом профессиональной литературной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 публикацию рассказа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«Вариант второй» в 1949 году.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то же время Даниил Александрович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 подписываться фамилией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Гранин.</a:t>
            </a:r>
          </a:p>
        </p:txBody>
      </p:sp>
    </p:spTree>
    <p:extLst>
      <p:ext uri="{BB962C8B-B14F-4D97-AF65-F5344CB8AC3E}">
        <p14:creationId xmlns:p14="http://schemas.microsoft.com/office/powerpoint/2010/main" val="16698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6056" y="1052736"/>
            <a:ext cx="3456384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звестным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сделал его роман «Искатели», вышедший в 1955 году.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история об учёном Андрее Лобанове, смыслом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жизни которого стала наука.</a:t>
            </a:r>
          </a:p>
        </p:txBody>
      </p:sp>
      <p:pic>
        <p:nvPicPr>
          <p:cNvPr id="2050" name="Picture 2" descr="C:\Users\User\Desktop\b4414-228x22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r="17072"/>
          <a:stretch/>
        </p:blipFill>
        <p:spPr bwMode="auto">
          <a:xfrm>
            <a:off x="1331640" y="1046605"/>
            <a:ext cx="2359468" cy="381642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1" y="4863029"/>
            <a:ext cx="365300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Гранин,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Д. Искатели /Д. Гранин.- Л.: Лениздат, 1979.- 336 с.</a:t>
            </a:r>
            <a:endParaRPr lang="ru-RU" sz="24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4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561045"/>
            <a:ext cx="367240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повестях «Собственное мнение»,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(1956), «Кто-то должен», (1970) нашли своё отражение реализм и поэзия научно-технического творчества.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книги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поиске, борьбе между ищущими, принципиальными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учёными и бюрократами.</a:t>
            </a:r>
          </a:p>
        </p:txBody>
      </p:sp>
      <p:pic>
        <p:nvPicPr>
          <p:cNvPr id="3075" name="Picture 3" descr="C:\Users\User\Desktop\1005998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1933"/>
            <a:ext cx="2592288" cy="3228829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749936"/>
            <a:ext cx="4104456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Гранин,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Д. Кто – то должен/Д. Гранин.- Изд-во: «Советский писатель», 1970.- 256 с. </a:t>
            </a:r>
            <a:endParaRPr lang="ru-RU" sz="24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8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620688"/>
            <a:ext cx="367240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1962 году вышел самый известный роман Гранина –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«Иду на грозу». В нём автор описал конфликт в научной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среде: главный герой физик Крылов жертвовал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карьерой и личным счастьем, чтобы не поступаться</a:t>
            </a:r>
          </a:p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моральными принципами.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2132960" cy="3252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683338"/>
            <a:ext cx="424847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Гранин, 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Д.А. Иду на грозу/Д. А. Гранин.- </a:t>
            </a:r>
            <a:r>
              <a:rPr lang="ru-RU" sz="24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Л.:Лениздат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1977.- 368 с.</a:t>
            </a:r>
          </a:p>
        </p:txBody>
      </p:sp>
    </p:spTree>
    <p:extLst>
      <p:ext uri="{BB962C8B-B14F-4D97-AF65-F5344CB8AC3E}">
        <p14:creationId xmlns:p14="http://schemas.microsoft.com/office/powerpoint/2010/main" val="10017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8829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332656"/>
            <a:ext cx="3672408" cy="57708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23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оман «Зубр» о выдающемся биофизике </a:t>
            </a:r>
            <a:r>
              <a:rPr lang="ru-RU" sz="23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Н.В.Тимофееве</a:t>
            </a:r>
            <a:r>
              <a:rPr lang="ru-RU" sz="23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-Ресовском. В ходе личного</a:t>
            </a:r>
          </a:p>
          <a:p>
            <a:pPr algn="ctr"/>
            <a:r>
              <a:rPr lang="ru-RU" sz="23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общения писатель глубоко прочувствовал драму</a:t>
            </a:r>
          </a:p>
          <a:p>
            <a:pPr algn="ctr"/>
            <a:r>
              <a:rPr lang="ru-RU" sz="23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учёного, брошенного помимо своей воли в</a:t>
            </a:r>
          </a:p>
          <a:p>
            <a:pPr algn="ctr"/>
            <a:r>
              <a:rPr lang="ru-RU" sz="23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водоворот политических коллизий ХХ века.</a:t>
            </a:r>
          </a:p>
          <a:p>
            <a:pPr algn="ctr"/>
            <a:r>
              <a:rPr lang="ru-RU" sz="23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«Непроходимый» для цензуры роман «Зубр» был</a:t>
            </a:r>
          </a:p>
          <a:p>
            <a:pPr algn="ctr"/>
            <a:r>
              <a:rPr lang="ru-RU" sz="23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опубликован только в 1987 году.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"/>
          <a:stretch/>
        </p:blipFill>
        <p:spPr bwMode="auto">
          <a:xfrm>
            <a:off x="1534022" y="1052736"/>
            <a:ext cx="2245800" cy="339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8984" y="4797152"/>
            <a:ext cx="3960440" cy="8156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Гранин, </a:t>
            </a:r>
            <a:r>
              <a:rPr lang="ru-RU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Д.А. Зубр / Д. А. Гранин.- </a:t>
            </a:r>
            <a:r>
              <a:rPr lang="ru-RU" sz="23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23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.:Вече</a:t>
            </a:r>
            <a:r>
              <a:rPr lang="ru-RU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2013.- 320 с.</a:t>
            </a:r>
            <a:endParaRPr lang="ru-RU" sz="2300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7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4">
      <a:dk1>
        <a:srgbClr val="C9DA91"/>
      </a:dk1>
      <a:lt1>
        <a:srgbClr val="C9DA91"/>
      </a:lt1>
      <a:dk2>
        <a:srgbClr val="C9DA91"/>
      </a:dk2>
      <a:lt2>
        <a:srgbClr val="DBE6B6"/>
      </a:lt2>
      <a:accent1>
        <a:srgbClr val="0F6FC6"/>
      </a:accent1>
      <a:accent2>
        <a:srgbClr val="F49100"/>
      </a:accent2>
      <a:accent3>
        <a:srgbClr val="0BD0D9"/>
      </a:accent3>
      <a:accent4>
        <a:srgbClr val="10CF9B"/>
      </a:accent4>
      <a:accent5>
        <a:srgbClr val="F49100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492</TotalTime>
  <Words>876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2019-02-19T07:05:45Z</dcterms:created>
  <dcterms:modified xsi:type="dcterms:W3CDTF">2019-02-21T07:24:36Z</dcterms:modified>
</cp:coreProperties>
</file>