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96" r:id="rId1"/>
  </p:sldMasterIdLst>
  <p:sldIdLst>
    <p:sldId id="256" r:id="rId2"/>
    <p:sldId id="277" r:id="rId3"/>
    <p:sldId id="259" r:id="rId4"/>
    <p:sldId id="264" r:id="rId5"/>
    <p:sldId id="263" r:id="rId6"/>
    <p:sldId id="262" r:id="rId7"/>
    <p:sldId id="261" r:id="rId8"/>
    <p:sldId id="260" r:id="rId9"/>
    <p:sldId id="258" r:id="rId10"/>
    <p:sldId id="266" r:id="rId11"/>
    <p:sldId id="265" r:id="rId12"/>
    <p:sldId id="271" r:id="rId13"/>
    <p:sldId id="270" r:id="rId14"/>
    <p:sldId id="269" r:id="rId15"/>
    <p:sldId id="268" r:id="rId16"/>
    <p:sldId id="267" r:id="rId17"/>
    <p:sldId id="274" r:id="rId18"/>
    <p:sldId id="273" r:id="rId19"/>
    <p:sldId id="272" r:id="rId20"/>
    <p:sldId id="276" r:id="rId21"/>
    <p:sldId id="275" r:id="rId22"/>
    <p:sldId id="278"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002" y="5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70D490C-C8DC-41FF-8AE9-C58285A79AA6}" type="datetimeFigureOut">
              <a:rPr lang="ru-RU" smtClean="0"/>
              <a:pPr/>
              <a:t>09.12.2019</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2A1A9994-C1F0-44B7-A339-A2AD68FC9B71}"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70D490C-C8DC-41FF-8AE9-C58285A79AA6}" type="datetimeFigureOut">
              <a:rPr lang="ru-RU" smtClean="0"/>
              <a:pPr/>
              <a:t>09.12.2019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A1A9994-C1F0-44B7-A339-A2AD68FC9B7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70D490C-C8DC-41FF-8AE9-C58285A79AA6}" type="datetimeFigureOut">
              <a:rPr lang="ru-RU" smtClean="0"/>
              <a:pPr/>
              <a:t>09.12.2019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A1A9994-C1F0-44B7-A339-A2AD68FC9B7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70D490C-C8DC-41FF-8AE9-C58285A79AA6}" type="datetimeFigureOut">
              <a:rPr lang="ru-RU" smtClean="0"/>
              <a:pPr/>
              <a:t>09.12.2019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A1A9994-C1F0-44B7-A339-A2AD68FC9B71}"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70D490C-C8DC-41FF-8AE9-C58285A79AA6}" type="datetimeFigureOut">
              <a:rPr lang="ru-RU" smtClean="0"/>
              <a:pPr/>
              <a:t>09.12.2019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A1A9994-C1F0-44B7-A339-A2AD68FC9B71}"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70D490C-C8DC-41FF-8AE9-C58285A79AA6}" type="datetimeFigureOut">
              <a:rPr lang="ru-RU" smtClean="0"/>
              <a:pPr/>
              <a:t>09.12.2019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A1A9994-C1F0-44B7-A339-A2AD68FC9B71}"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70D490C-C8DC-41FF-8AE9-C58285A79AA6}" type="datetimeFigureOut">
              <a:rPr lang="ru-RU" smtClean="0"/>
              <a:pPr/>
              <a:t>09.12.2019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A1A9994-C1F0-44B7-A339-A2AD68FC9B71}"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70D490C-C8DC-41FF-8AE9-C58285A79AA6}" type="datetimeFigureOut">
              <a:rPr lang="ru-RU" smtClean="0"/>
              <a:pPr/>
              <a:t>09.12.2019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A1A9994-C1F0-44B7-A339-A2AD68FC9B71}"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70D490C-C8DC-41FF-8AE9-C58285A79AA6}" type="datetimeFigureOut">
              <a:rPr lang="ru-RU" smtClean="0"/>
              <a:pPr/>
              <a:t>09.12.2019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A1A9994-C1F0-44B7-A339-A2AD68FC9B7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70D490C-C8DC-41FF-8AE9-C58285A79AA6}" type="datetimeFigureOut">
              <a:rPr lang="ru-RU" smtClean="0"/>
              <a:pPr/>
              <a:t>09.12.2019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A1A9994-C1F0-44B7-A339-A2AD68FC9B71}"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70D490C-C8DC-41FF-8AE9-C58285A79AA6}" type="datetimeFigureOut">
              <a:rPr lang="ru-RU" smtClean="0"/>
              <a:pPr/>
              <a:t>09.12.2019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2A1A9994-C1F0-44B7-A339-A2AD68FC9B71}"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70D490C-C8DC-41FF-8AE9-C58285A79AA6}" type="datetimeFigureOut">
              <a:rPr lang="ru-RU" smtClean="0"/>
              <a:pPr/>
              <a:t>09.12.2019</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A1A9994-C1F0-44B7-A339-A2AD68FC9B71}"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 Id="rId4" Type="http://schemas.openxmlformats.org/officeDocument/2006/relationships/hyperlink" Target="http://www.donrise.ru/memorial/tabid/346/Default.aspx"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hyperlink" Target="http://www.donrise.ru/memorial/tabid/346/Default.aspx"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xml"/><Relationship Id="rId6" Type="http://schemas.openxmlformats.org/officeDocument/2006/relationships/hyperlink" Target="http://www.donrise.ru/memorial/tabid/346/Default.aspx" TargetMode="External"/><Relationship Id="rId5" Type="http://schemas.openxmlformats.org/officeDocument/2006/relationships/image" Target="../media/image36.jpeg"/><Relationship Id="rId4" Type="http://schemas.openxmlformats.org/officeDocument/2006/relationships/image" Target="../media/image35.jpeg"/></Relationships>
</file>

<file path=ppt/slides/_rels/slide1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xml"/><Relationship Id="rId5" Type="http://schemas.openxmlformats.org/officeDocument/2006/relationships/hyperlink" Target="http://www.donrise.ru/memorial/tabid/346/Default.aspx" TargetMode="External"/><Relationship Id="rId4" Type="http://schemas.openxmlformats.org/officeDocument/2006/relationships/image" Target="../media/image39.jpeg"/></Relationships>
</file>

<file path=ppt/slides/_rels/slide1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xml"/><Relationship Id="rId5" Type="http://schemas.openxmlformats.org/officeDocument/2006/relationships/hyperlink" Target="http://www.donrise.ru/memorial/tabid/346/Default.aspx" TargetMode="External"/><Relationship Id="rId4" Type="http://schemas.openxmlformats.org/officeDocument/2006/relationships/image" Target="../media/image42.jpeg"/></Relationships>
</file>

<file path=ppt/slides/_rels/slide1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xml"/><Relationship Id="rId5" Type="http://schemas.openxmlformats.org/officeDocument/2006/relationships/hyperlink" Target="http://www.donrise.ru/memorial/tabid/346/Default.aspx" TargetMode="External"/><Relationship Id="rId4" Type="http://schemas.openxmlformats.org/officeDocument/2006/relationships/image" Target="../media/image45.jpeg"/></Relationships>
</file>

<file path=ppt/slides/_rels/slide1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xml"/><Relationship Id="rId6" Type="http://schemas.openxmlformats.org/officeDocument/2006/relationships/hyperlink" Target="http://www.donrise.ru/memorial/tabid/346/Default.aspx" TargetMode="External"/><Relationship Id="rId5" Type="http://schemas.openxmlformats.org/officeDocument/2006/relationships/image" Target="../media/image49.jpeg"/><Relationship Id="rId4" Type="http://schemas.openxmlformats.org/officeDocument/2006/relationships/image" Target="../media/image48.jpeg"/></Relationships>
</file>

<file path=ppt/slides/_rels/slide1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xml"/><Relationship Id="rId5" Type="http://schemas.openxmlformats.org/officeDocument/2006/relationships/hyperlink" Target="http://www.donrise.ru/memorial/tabid/346/Default.aspx" TargetMode="External"/><Relationship Id="rId4" Type="http://schemas.openxmlformats.org/officeDocument/2006/relationships/image" Target="../media/image52.jpeg"/></Relationships>
</file>

<file path=ppt/slides/_rels/slide1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1.xml"/><Relationship Id="rId6" Type="http://schemas.openxmlformats.org/officeDocument/2006/relationships/hyperlink" Target="http://www.donrise.ru/memorial/tabid/346/Default.aspx" TargetMode="External"/><Relationship Id="rId5" Type="http://schemas.openxmlformats.org/officeDocument/2006/relationships/image" Target="../media/image56.jpeg"/><Relationship Id="rId4" Type="http://schemas.openxmlformats.org/officeDocument/2006/relationships/image" Target="../media/image55.jpeg"/></Relationships>
</file>

<file path=ppt/slides/_rels/slide1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1.xml"/><Relationship Id="rId5" Type="http://schemas.openxmlformats.org/officeDocument/2006/relationships/hyperlink" Target="http://www.donrise.ru/memorial/tabid/346/Default.aspx" TargetMode="External"/><Relationship Id="rId4" Type="http://schemas.openxmlformats.org/officeDocument/2006/relationships/image" Target="../media/image59.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1.jpeg"/><Relationship Id="rId7" Type="http://schemas.openxmlformats.org/officeDocument/2006/relationships/image" Target="../media/image64.jpeg"/><Relationship Id="rId2" Type="http://schemas.openxmlformats.org/officeDocument/2006/relationships/image" Target="../media/image60.jpeg"/><Relationship Id="rId1" Type="http://schemas.openxmlformats.org/officeDocument/2006/relationships/slideLayout" Target="../slideLayouts/slideLayout1.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hyperlink" Target="http://www.donrise.ru/memorial/tabid/346/Default.aspx"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donland.ru/O-regione/Priroda/OOPT/?pageid=77086" TargetMode="External"/><Relationship Id="rId2" Type="http://schemas.openxmlformats.org/officeDocument/2006/relationships/image" Target="../media/image6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hyperlink" Target="http://fb.ru/article/168789/rostovskiy-zapovednik-gosudarstvennyiy-stepnoy-zapovednik-rostovskiy" TargetMode="Externa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hyperlink" Target="http://rgpbz.ru/zakaznik-&#171;czimlyanskij&#187;" TargetMode="Externa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image" Target="../media/image16.jpeg"/><Relationship Id="rId11" Type="http://schemas.openxmlformats.org/officeDocument/2006/relationships/hyperlink" Target="https://russia.travel/objects/325658/" TargetMode="External"/><Relationship Id="rId5" Type="http://schemas.openxmlformats.org/officeDocument/2006/relationships/image" Target="../media/image15.jpeg"/><Relationship Id="rId10" Type="http://schemas.openxmlformats.org/officeDocument/2006/relationships/hyperlink" Target="http://www.donland.ru/documents/O-sozdanii-gosudarstvennogo-prirodnogo-zakaznika-Gornenskijj?pageid=128483&amp;mid=134977&amp;itemId=19798" TargetMode="External"/><Relationship Id="rId4" Type="http://schemas.openxmlformats.org/officeDocument/2006/relationships/image" Target="../media/image14.jpeg"/><Relationship Id="rId9"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hyperlink" Target="http://www.donland.ru/documents/O-sozdanii-gosudarstvennogo-prirodnogo-zakaznika-Levoberezhnyjj?pageid=128483&amp;mid=134977&amp;itemId=23382"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xml"/><Relationship Id="rId4" Type="http://schemas.openxmlformats.org/officeDocument/2006/relationships/hyperlink" Target="http://www.donrise.ru/memorial/tabid/346/Default.aspx"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 Id="rId5" Type="http://schemas.openxmlformats.org/officeDocument/2006/relationships/hyperlink" Target="http://www.donrise.ru/memorial/tabid/346/Default.aspx" TargetMode="External"/><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https://ds04.infourok.ru/uploads/ex/073b/0014528a-ded58566/img4.jpg"/>
          <p:cNvPicPr>
            <a:picLocks noChangeAspect="1" noChangeArrowheads="1"/>
          </p:cNvPicPr>
          <p:nvPr/>
        </p:nvPicPr>
        <p:blipFill>
          <a:blip r:embed="rId2"/>
          <a:srcRect l="18750" t="22917" r="15880" b="18749"/>
          <a:stretch>
            <a:fillRect/>
          </a:stretch>
        </p:blipFill>
        <p:spPr bwMode="auto">
          <a:xfrm>
            <a:off x="0" y="0"/>
            <a:ext cx="9144000" cy="6858000"/>
          </a:xfrm>
          <a:prstGeom prst="rect">
            <a:avLst/>
          </a:prstGeom>
          <a:noFill/>
        </p:spPr>
      </p:pic>
      <p:sp>
        <p:nvSpPr>
          <p:cNvPr id="4" name="Прямоугольник 3"/>
          <p:cNvSpPr/>
          <p:nvPr/>
        </p:nvSpPr>
        <p:spPr>
          <a:xfrm>
            <a:off x="2285984" y="1428736"/>
            <a:ext cx="4814138" cy="3785652"/>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ru-RU" sz="8000" b="1" spc="150" dirty="0" smtClean="0">
                <a:ln w="11430"/>
                <a:solidFill>
                  <a:srgbClr val="F8F8F8"/>
                </a:solidFill>
                <a:effectLst>
                  <a:outerShdw blurRad="25400" algn="tl" rotWithShape="0">
                    <a:srgbClr val="000000">
                      <a:alpha val="43000"/>
                    </a:srgbClr>
                  </a:outerShdw>
                </a:effectLst>
                <a:latin typeface="Monotype Corsiva" pitchFamily="66" charset="0"/>
              </a:rPr>
              <a:t>Мир </a:t>
            </a:r>
          </a:p>
          <a:p>
            <a:pPr algn="ctr"/>
            <a:r>
              <a:rPr lang="ru-RU" sz="8000" b="1" spc="150" dirty="0" smtClean="0">
                <a:ln w="11430"/>
                <a:solidFill>
                  <a:srgbClr val="F8F8F8"/>
                </a:solidFill>
                <a:effectLst>
                  <a:outerShdw blurRad="25400" algn="tl" rotWithShape="0">
                    <a:srgbClr val="000000">
                      <a:alpha val="43000"/>
                    </a:srgbClr>
                  </a:outerShdw>
                </a:effectLst>
                <a:latin typeface="Monotype Corsiva" pitchFamily="66" charset="0"/>
              </a:rPr>
              <a:t>заповедной </a:t>
            </a:r>
          </a:p>
          <a:p>
            <a:pPr algn="ctr"/>
            <a:r>
              <a:rPr lang="ru-RU" sz="8000" b="1" spc="150" dirty="0" smtClean="0">
                <a:ln w="11430"/>
                <a:solidFill>
                  <a:srgbClr val="F8F8F8"/>
                </a:solidFill>
                <a:effectLst>
                  <a:outerShdw blurRad="25400" algn="tl" rotWithShape="0">
                    <a:srgbClr val="000000">
                      <a:alpha val="43000"/>
                    </a:srgbClr>
                  </a:outerShdw>
                </a:effectLst>
                <a:latin typeface="Monotype Corsiva" pitchFamily="66" charset="0"/>
              </a:rPr>
              <a:t>природы</a:t>
            </a:r>
            <a:endParaRPr lang="ru-RU" sz="8000" b="1" spc="150" dirty="0">
              <a:ln w="11430"/>
              <a:solidFill>
                <a:srgbClr val="F8F8F8"/>
              </a:solidFill>
              <a:effectLst>
                <a:outerShdw blurRad="25400" algn="tl" rotWithShape="0">
                  <a:srgbClr val="000000">
                    <a:alpha val="43000"/>
                  </a:srgbClr>
                </a:outerShdw>
              </a:effectLst>
              <a:latin typeface="Monotype Corsiva" pitchFamily="66" charset="0"/>
            </a:endParaRPr>
          </a:p>
        </p:txBody>
      </p:sp>
      <p:sp>
        <p:nvSpPr>
          <p:cNvPr id="6" name="Прямоугольник 5"/>
          <p:cNvSpPr/>
          <p:nvPr/>
        </p:nvSpPr>
        <p:spPr>
          <a:xfrm>
            <a:off x="5029107" y="214290"/>
            <a:ext cx="4101829" cy="830997"/>
          </a:xfrm>
          <a:prstGeom prst="rect">
            <a:avLst/>
          </a:prstGeom>
          <a:noFill/>
        </p:spPr>
        <p:txBody>
          <a:bodyPr wrap="none" lIns="91440" tIns="45720" rIns="91440" bIns="45720">
            <a:spAutoFit/>
          </a:bodyPr>
          <a:lstStyle/>
          <a:p>
            <a:pPr algn="ctr"/>
            <a:r>
              <a:rPr lang="ru-RU"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hnschrift Condensed" pitchFamily="34" charset="0"/>
              </a:rPr>
              <a:t>МБУК «ЦБС» г. Гуково</a:t>
            </a:r>
          </a:p>
          <a:p>
            <a:pPr algn="ctr"/>
            <a:r>
              <a:rPr lang="ru-RU" sz="24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hnschrift Condensed" pitchFamily="34" charset="0"/>
              </a:rPr>
              <a:t>г</a:t>
            </a:r>
            <a:r>
              <a:rPr lang="ru-RU"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hnschrift Condensed" pitchFamily="34" charset="0"/>
              </a:rPr>
              <a:t>ородская библиотека №2</a:t>
            </a:r>
            <a:endParaRPr lang="ru-RU" sz="24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hnschrift Condensed"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71802" y="214290"/>
            <a:ext cx="3159391" cy="369332"/>
          </a:xfrm>
          <a:prstGeom prst="rect">
            <a:avLst/>
          </a:prstGeom>
        </p:spPr>
        <p:txBody>
          <a:bodyPr wrap="none">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ru-RU" b="1" i="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Зерноградский</a:t>
            </a:r>
            <a:r>
              <a:rPr lang="ru-RU" b="1" i="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район</a:t>
            </a:r>
            <a:endParaRPr lang="ru-RU"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Прямоугольник 2"/>
          <p:cNvSpPr/>
          <p:nvPr/>
        </p:nvSpPr>
        <p:spPr>
          <a:xfrm>
            <a:off x="4214810" y="1071546"/>
            <a:ext cx="4643470" cy="1323439"/>
          </a:xfrm>
          <a:prstGeom prst="rect">
            <a:avLst/>
          </a:prstGeom>
        </p:spPr>
        <p:txBody>
          <a:bodyPr wrap="square">
            <a:spAutoFit/>
          </a:bodyPr>
          <a:lstStyle/>
          <a:p>
            <a:pPr algn="just"/>
            <a:r>
              <a:rPr lang="ru-RU" sz="1600" b="1" dirty="0" smtClean="0">
                <a:latin typeface="Times New Roman" pitchFamily="18" charset="0"/>
                <a:cs typeface="Times New Roman" pitchFamily="18" charset="0"/>
              </a:rPr>
              <a:t>     Разнотравно-типчаково-ковыльная степь</a:t>
            </a:r>
            <a:r>
              <a:rPr lang="ru-RU" sz="1600" dirty="0" smtClean="0">
                <a:latin typeface="Times New Roman" pitchFamily="18" charset="0"/>
                <a:cs typeface="Times New Roman" pitchFamily="18" charset="0"/>
              </a:rPr>
              <a:t> – один из участков, на которых сохраняются не только редкие и исчезающие виды растений и животных, но и типичные фоновые виды, характерные для балочно-степных ландшафтов. </a:t>
            </a:r>
            <a:endParaRPr lang="ru-RU" sz="1600" dirty="0">
              <a:latin typeface="Times New Roman" pitchFamily="18" charset="0"/>
              <a:cs typeface="Times New Roman" pitchFamily="18" charset="0"/>
            </a:endParaRPr>
          </a:p>
        </p:txBody>
      </p:sp>
      <p:pic>
        <p:nvPicPr>
          <p:cNvPr id="3074" name="Picture 2" descr="http://meotyda.ru/sites/default/files/styles/1002/public/images/uploads/Stanichnik/16-05-28/18.jpg?itok=PrxW7xjG"/>
          <p:cNvPicPr>
            <a:picLocks noChangeAspect="1" noChangeArrowheads="1"/>
          </p:cNvPicPr>
          <p:nvPr/>
        </p:nvPicPr>
        <p:blipFill>
          <a:blip r:embed="rId2" cstate="print"/>
          <a:srcRect/>
          <a:stretch>
            <a:fillRect/>
          </a:stretch>
        </p:blipFill>
        <p:spPr bwMode="auto">
          <a:xfrm>
            <a:off x="357158" y="857232"/>
            <a:ext cx="3357586" cy="2238391"/>
          </a:xfrm>
          <a:prstGeom prst="rect">
            <a:avLst/>
          </a:prstGeom>
          <a:noFill/>
          <a:ln>
            <a:noFill/>
          </a:ln>
          <a:effectLst>
            <a:glow rad="228600">
              <a:schemeClr val="accent1">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3076" name="Picture 4" descr="ÐÑÐ¸ÑÐ¾Ð´Ð½ÑÐ¹ Ð¿Ð°ÑÐº Ð¥Ð¾ÑÐ¾Ð»Ð¸"/>
          <p:cNvPicPr>
            <a:picLocks noChangeAspect="1" noChangeArrowheads="1"/>
          </p:cNvPicPr>
          <p:nvPr/>
        </p:nvPicPr>
        <p:blipFill>
          <a:blip r:embed="rId3"/>
          <a:srcRect/>
          <a:stretch>
            <a:fillRect/>
          </a:stretch>
        </p:blipFill>
        <p:spPr bwMode="auto">
          <a:xfrm>
            <a:off x="714348" y="3500439"/>
            <a:ext cx="3667150" cy="2750362"/>
          </a:xfrm>
          <a:prstGeom prst="rect">
            <a:avLst/>
          </a:prstGeom>
          <a:noFill/>
          <a:ln>
            <a:noFill/>
          </a:ln>
          <a:effectLst>
            <a:glow rad="228600">
              <a:schemeClr val="accent1">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6" name="Прямоугольник 5"/>
          <p:cNvSpPr/>
          <p:nvPr/>
        </p:nvSpPr>
        <p:spPr>
          <a:xfrm>
            <a:off x="4571968" y="3786190"/>
            <a:ext cx="4429188" cy="1600438"/>
          </a:xfrm>
          <a:prstGeom prst="rect">
            <a:avLst/>
          </a:prstGeom>
        </p:spPr>
        <p:txBody>
          <a:bodyPr wrap="square">
            <a:spAutoFit/>
          </a:bodyPr>
          <a:lstStyle/>
          <a:p>
            <a:pPr algn="just"/>
            <a:r>
              <a:rPr lang="ru-RU" b="1" dirty="0" smtClean="0">
                <a:solidFill>
                  <a:srgbClr val="002060"/>
                </a:solidFill>
                <a:latin typeface="Times New Roman" pitchFamily="18" charset="0"/>
                <a:cs typeface="Times New Roman" pitchFamily="18" charset="0"/>
              </a:rPr>
              <a:t>    </a:t>
            </a:r>
            <a:r>
              <a:rPr lang="ru-RU" sz="1600" b="1" dirty="0" err="1" smtClean="0">
                <a:solidFill>
                  <a:srgbClr val="002060"/>
                </a:solidFill>
                <a:latin typeface="Times New Roman" pitchFamily="18" charset="0"/>
                <a:cs typeface="Times New Roman" pitchFamily="18" charset="0"/>
              </a:rPr>
              <a:t>Хороли</a:t>
            </a:r>
            <a:r>
              <a:rPr lang="ru-RU" sz="1600" b="1" dirty="0" smtClean="0">
                <a:solidFill>
                  <a:srgbClr val="002060"/>
                </a:solidFill>
                <a:latin typeface="Times New Roman" pitchFamily="18" charset="0"/>
                <a:cs typeface="Times New Roman" pitchFamily="18" charset="0"/>
              </a:rPr>
              <a:t>.</a:t>
            </a:r>
            <a:r>
              <a:rPr lang="ru-RU" sz="1600" dirty="0" smtClean="0">
                <a:solidFill>
                  <a:srgbClr val="002060"/>
                </a:solidFill>
                <a:latin typeface="Times New Roman" pitchFamily="18" charset="0"/>
                <a:cs typeface="Times New Roman" pitchFamily="18" charset="0"/>
              </a:rPr>
              <a:t> Растительный покров охраняемого ландшафта отличается значительным разнообразием степной и лугово-степной растительности. Сохраняются природные комплексы южного варианта приазовских (ейско-егорлыкских) степей левобережья Дон. </a:t>
            </a:r>
            <a:endParaRPr lang="ru-RU" sz="1600" dirty="0">
              <a:latin typeface="Times New Roman" pitchFamily="18" charset="0"/>
              <a:cs typeface="Times New Roman" pitchFamily="18" charset="0"/>
            </a:endParaRPr>
          </a:p>
        </p:txBody>
      </p:sp>
      <p:sp>
        <p:nvSpPr>
          <p:cNvPr id="7" name="Прямоугольник 6"/>
          <p:cNvSpPr/>
          <p:nvPr/>
        </p:nvSpPr>
        <p:spPr>
          <a:xfrm>
            <a:off x="285720" y="6286520"/>
            <a:ext cx="8643998" cy="461665"/>
          </a:xfrm>
          <a:prstGeom prst="rect">
            <a:avLst/>
          </a:prstGeom>
        </p:spPr>
        <p:txBody>
          <a:bodyPr wrap="square">
            <a:spAutoFit/>
          </a:bodyPr>
          <a:lstStyle/>
          <a:p>
            <a:r>
              <a:rPr lang="ru-RU" sz="1200" dirty="0" smtClean="0">
                <a:latin typeface="Times New Roman" pitchFamily="18" charset="0"/>
                <a:cs typeface="Times New Roman" pitchFamily="18" charset="0"/>
              </a:rPr>
              <a:t>     Донские зори </a:t>
            </a:r>
            <a:r>
              <a:rPr lang="en-US" sz="1200" dirty="0" smtClean="0">
                <a:latin typeface="Times New Roman" pitchFamily="18" charset="0"/>
                <a:cs typeface="Times New Roman" pitchFamily="18" charset="0"/>
              </a:rPr>
              <a:t>[</a:t>
            </a:r>
            <a:r>
              <a:rPr lang="ru-RU" sz="1200" dirty="0" smtClean="0">
                <a:latin typeface="Times New Roman" pitchFamily="18" charset="0"/>
                <a:cs typeface="Times New Roman" pitchFamily="18" charset="0"/>
              </a:rPr>
              <a:t>Электронный ресурс</a:t>
            </a:r>
            <a:r>
              <a:rPr lang="en-US" sz="1200" dirty="0" smtClean="0">
                <a:latin typeface="Times New Roman" pitchFamily="18" charset="0"/>
                <a:cs typeface="Times New Roman" pitchFamily="18" charset="0"/>
              </a:rPr>
              <a:t>]</a:t>
            </a:r>
            <a:r>
              <a:rPr lang="ru-RU" sz="1200" dirty="0" smtClean="0">
                <a:latin typeface="Times New Roman" pitchFamily="18" charset="0"/>
                <a:cs typeface="Times New Roman" pitchFamily="18" charset="0"/>
              </a:rPr>
              <a:t>: ПОЗНАВАТЕЛЬНЫЙ ПОРТАЛ О ДОНСКОМ КРАЕ. – Режим доступа: </a:t>
            </a:r>
            <a:r>
              <a:rPr lang="en-US" sz="1200" dirty="0" smtClean="0">
                <a:latin typeface="Times New Roman" pitchFamily="18" charset="0"/>
                <a:cs typeface="Times New Roman" pitchFamily="18" charset="0"/>
                <a:hlinkClick r:id="rId4"/>
              </a:rPr>
              <a:t>http://www.donrise.ru/memorial/tabid/346/Default.aspx</a:t>
            </a:r>
            <a:r>
              <a:rPr lang="ru-RU" sz="1200" dirty="0" smtClean="0">
                <a:solidFill>
                  <a:schemeClr val="accent1">
                    <a:lumMod val="90000"/>
                    <a:lumOff val="10000"/>
                  </a:schemeClr>
                </a:solidFill>
                <a:latin typeface="Times New Roman" pitchFamily="18" charset="0"/>
                <a:cs typeface="Times New Roman" pitchFamily="18" charset="0"/>
              </a:rPr>
              <a:t>. - (Дата обращения: 14.01.2019)</a:t>
            </a:r>
            <a:endParaRPr lang="ru-RU" sz="1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14678" y="142852"/>
            <a:ext cx="2648610" cy="369332"/>
          </a:xfrm>
          <a:prstGeom prst="rect">
            <a:avLst/>
          </a:prstGeom>
        </p:spPr>
        <p:txBody>
          <a:bodyPr wrap="none">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ru-RU" b="1" i="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Каменский район</a:t>
            </a:r>
            <a:endParaRPr lang="ru-RU"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Прямоугольник 2"/>
          <p:cNvSpPr/>
          <p:nvPr/>
        </p:nvSpPr>
        <p:spPr>
          <a:xfrm>
            <a:off x="285720" y="1214422"/>
            <a:ext cx="5072098" cy="1354217"/>
          </a:xfrm>
          <a:prstGeom prst="rect">
            <a:avLst/>
          </a:prstGeom>
        </p:spPr>
        <p:txBody>
          <a:bodyPr wrap="square">
            <a:spAutoFit/>
          </a:bodyPr>
          <a:lstStyle/>
          <a:p>
            <a:pPr algn="just"/>
            <a:r>
              <a:rPr lang="ru-RU" b="1" dirty="0" smtClean="0">
                <a:latin typeface="Times New Roman" pitchFamily="18" charset="0"/>
                <a:cs typeface="Times New Roman" pitchFamily="18" charset="0"/>
              </a:rPr>
              <a:t>     </a:t>
            </a:r>
            <a:r>
              <a:rPr lang="ru-RU" sz="1600" b="1" dirty="0" smtClean="0">
                <a:latin typeface="Times New Roman" pitchFamily="18" charset="0"/>
                <a:cs typeface="Times New Roman" pitchFamily="18" charset="0"/>
              </a:rPr>
              <a:t>Ольховые колки </a:t>
            </a:r>
            <a:r>
              <a:rPr lang="ru-RU" sz="1600" dirty="0" smtClean="0">
                <a:latin typeface="Times New Roman" pitchFamily="18" charset="0"/>
                <a:cs typeface="Times New Roman" pitchFamily="18" charset="0"/>
              </a:rPr>
              <a:t>– пойменный лес естественного происхождения из ольхи черной, расположенный своеобразными колками – небольшими участками в увлажненных и заболоченных понижениях на песчаном массиве левобережья Северского Донца. </a:t>
            </a:r>
            <a:endParaRPr lang="ru-RU" sz="1600" dirty="0">
              <a:latin typeface="Times New Roman" pitchFamily="18" charset="0"/>
              <a:cs typeface="Times New Roman" pitchFamily="18" charset="0"/>
            </a:endParaRPr>
          </a:p>
        </p:txBody>
      </p:sp>
      <p:pic>
        <p:nvPicPr>
          <p:cNvPr id="2050" name="Picture 2" descr="http://meotyda.ru/sites/default/files/images/uploads/Stanichnik/uploads/675/3de9c0596df21f82658a1e9815436542.jpg"/>
          <p:cNvPicPr>
            <a:picLocks noChangeAspect="1" noChangeArrowheads="1"/>
          </p:cNvPicPr>
          <p:nvPr/>
        </p:nvPicPr>
        <p:blipFill>
          <a:blip r:embed="rId2" cstate="print"/>
          <a:srcRect/>
          <a:stretch>
            <a:fillRect/>
          </a:stretch>
        </p:blipFill>
        <p:spPr bwMode="auto">
          <a:xfrm>
            <a:off x="5536353" y="857232"/>
            <a:ext cx="3321867" cy="2214578"/>
          </a:xfrm>
          <a:prstGeom prst="rect">
            <a:avLst/>
          </a:prstGeom>
          <a:noFill/>
        </p:spPr>
      </p:pic>
      <p:pic>
        <p:nvPicPr>
          <p:cNvPr id="2052" name="Picture 4" descr="ÐÑÐ°ÑÐ½ÑÐµ ÑÐ³Ð¾Ð´Ñ #7"/>
          <p:cNvPicPr>
            <a:picLocks noChangeAspect="1" noChangeArrowheads="1"/>
          </p:cNvPicPr>
          <p:nvPr/>
        </p:nvPicPr>
        <p:blipFill>
          <a:blip r:embed="rId3"/>
          <a:srcRect/>
          <a:stretch>
            <a:fillRect/>
          </a:stretch>
        </p:blipFill>
        <p:spPr bwMode="auto">
          <a:xfrm>
            <a:off x="285720" y="3214686"/>
            <a:ext cx="3639295" cy="2571768"/>
          </a:xfrm>
          <a:prstGeom prst="rect">
            <a:avLst/>
          </a:prstGeom>
          <a:noFill/>
        </p:spPr>
      </p:pic>
      <p:sp>
        <p:nvSpPr>
          <p:cNvPr id="6" name="Прямоугольник 5"/>
          <p:cNvSpPr/>
          <p:nvPr/>
        </p:nvSpPr>
        <p:spPr>
          <a:xfrm>
            <a:off x="4000496" y="3929066"/>
            <a:ext cx="4857752" cy="1107996"/>
          </a:xfrm>
          <a:prstGeom prst="rect">
            <a:avLst/>
          </a:prstGeom>
        </p:spPr>
        <p:txBody>
          <a:bodyPr wrap="square">
            <a:spAutoFit/>
          </a:bodyPr>
          <a:lstStyle/>
          <a:p>
            <a:pPr algn="just"/>
            <a:r>
              <a:rPr lang="ru-RU" b="1" dirty="0" smtClean="0">
                <a:solidFill>
                  <a:srgbClr val="002060"/>
                </a:solidFill>
                <a:latin typeface="Times New Roman" pitchFamily="18" charset="0"/>
                <a:cs typeface="Times New Roman" pitchFamily="18" charset="0"/>
              </a:rPr>
              <a:t>    </a:t>
            </a:r>
            <a:r>
              <a:rPr lang="ru-RU" sz="1600" b="1" dirty="0" err="1" smtClean="0">
                <a:solidFill>
                  <a:srgbClr val="002060"/>
                </a:solidFill>
                <a:latin typeface="Times New Roman" pitchFamily="18" charset="0"/>
                <a:cs typeface="Times New Roman" pitchFamily="18" charset="0"/>
              </a:rPr>
              <a:t>Провальская</a:t>
            </a:r>
            <a:r>
              <a:rPr lang="ru-RU" sz="1600" b="1" dirty="0" smtClean="0">
                <a:solidFill>
                  <a:srgbClr val="002060"/>
                </a:solidFill>
                <a:latin typeface="Times New Roman" pitchFamily="18" charset="0"/>
                <a:cs typeface="Times New Roman" pitchFamily="18" charset="0"/>
              </a:rPr>
              <a:t> степь</a:t>
            </a:r>
            <a:r>
              <a:rPr lang="ru-RU" sz="1600" dirty="0" smtClean="0">
                <a:solidFill>
                  <a:srgbClr val="002060"/>
                </a:solidFill>
                <a:latin typeface="Times New Roman" pitchFamily="18" charset="0"/>
                <a:cs typeface="Times New Roman" pitchFamily="18" charset="0"/>
              </a:rPr>
              <a:t> – нераспаханные каменистые степи, в прошлом широко распространенные на Донецком кряже, с выходами коренных пород и </a:t>
            </a:r>
            <a:r>
              <a:rPr lang="ru-RU" sz="1600" dirty="0" err="1" smtClean="0">
                <a:solidFill>
                  <a:srgbClr val="002060"/>
                </a:solidFill>
                <a:latin typeface="Times New Roman" pitchFamily="18" charset="0"/>
                <a:cs typeface="Times New Roman" pitchFamily="18" charset="0"/>
              </a:rPr>
              <a:t>петрофильной</a:t>
            </a:r>
            <a:r>
              <a:rPr lang="ru-RU" sz="1600" dirty="0" smtClean="0">
                <a:solidFill>
                  <a:srgbClr val="002060"/>
                </a:solidFill>
                <a:latin typeface="Times New Roman" pitchFamily="18" charset="0"/>
                <a:cs typeface="Times New Roman" pitchFamily="18" charset="0"/>
              </a:rPr>
              <a:t> растительностью. </a:t>
            </a:r>
            <a:endParaRPr lang="ru-RU" sz="1600" dirty="0">
              <a:latin typeface="Times New Roman" pitchFamily="18" charset="0"/>
              <a:cs typeface="Times New Roman" pitchFamily="18" charset="0"/>
            </a:endParaRPr>
          </a:p>
        </p:txBody>
      </p:sp>
      <p:sp>
        <p:nvSpPr>
          <p:cNvPr id="7" name="Прямоугольник 6"/>
          <p:cNvSpPr/>
          <p:nvPr/>
        </p:nvSpPr>
        <p:spPr>
          <a:xfrm>
            <a:off x="142844" y="6286520"/>
            <a:ext cx="8858312" cy="461665"/>
          </a:xfrm>
          <a:prstGeom prst="rect">
            <a:avLst/>
          </a:prstGeom>
        </p:spPr>
        <p:txBody>
          <a:bodyPr wrap="square">
            <a:spAutoFit/>
          </a:bodyPr>
          <a:lstStyle/>
          <a:p>
            <a:r>
              <a:rPr lang="ru-RU" sz="1200" dirty="0" smtClean="0">
                <a:latin typeface="Times New Roman" pitchFamily="18" charset="0"/>
                <a:cs typeface="Times New Roman" pitchFamily="18" charset="0"/>
              </a:rPr>
              <a:t>      Донские зори </a:t>
            </a:r>
            <a:r>
              <a:rPr lang="en-US" sz="1200" dirty="0" smtClean="0">
                <a:latin typeface="Times New Roman" pitchFamily="18" charset="0"/>
                <a:cs typeface="Times New Roman" pitchFamily="18" charset="0"/>
              </a:rPr>
              <a:t>[</a:t>
            </a:r>
            <a:r>
              <a:rPr lang="ru-RU" sz="1200" dirty="0" smtClean="0">
                <a:latin typeface="Times New Roman" pitchFamily="18" charset="0"/>
                <a:cs typeface="Times New Roman" pitchFamily="18" charset="0"/>
              </a:rPr>
              <a:t>Электронный ресурс</a:t>
            </a:r>
            <a:r>
              <a:rPr lang="en-US" sz="1200" dirty="0" smtClean="0">
                <a:latin typeface="Times New Roman" pitchFamily="18" charset="0"/>
                <a:cs typeface="Times New Roman" pitchFamily="18" charset="0"/>
              </a:rPr>
              <a:t>]</a:t>
            </a:r>
            <a:r>
              <a:rPr lang="ru-RU" sz="1200" dirty="0" smtClean="0">
                <a:latin typeface="Times New Roman" pitchFamily="18" charset="0"/>
                <a:cs typeface="Times New Roman" pitchFamily="18" charset="0"/>
              </a:rPr>
              <a:t>: ПОЗНАВАТЕЛЬНЫЙ ПОРТАЛ О ДОНСКОМ КРАЕ. – Режим доступа: </a:t>
            </a:r>
            <a:r>
              <a:rPr lang="en-US" sz="1200" dirty="0" smtClean="0">
                <a:latin typeface="Times New Roman" pitchFamily="18" charset="0"/>
                <a:cs typeface="Times New Roman" pitchFamily="18" charset="0"/>
                <a:hlinkClick r:id="rId4"/>
              </a:rPr>
              <a:t>http://www.donrise.ru/memorial/tabid/346/Default.aspx</a:t>
            </a:r>
            <a:r>
              <a:rPr lang="ru-RU" sz="1200" dirty="0" smtClean="0">
                <a:solidFill>
                  <a:schemeClr val="accent1">
                    <a:lumMod val="90000"/>
                    <a:lumOff val="10000"/>
                  </a:schemeClr>
                </a:solidFill>
                <a:latin typeface="Times New Roman" pitchFamily="18" charset="0"/>
                <a:cs typeface="Times New Roman" pitchFamily="18" charset="0"/>
              </a:rPr>
              <a:t>. - (Дата обращения: 14.01.2019)</a:t>
            </a:r>
            <a:endParaRPr lang="ru-RU" sz="1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00364" y="285728"/>
            <a:ext cx="2650213" cy="369332"/>
          </a:xfrm>
          <a:prstGeom prst="rect">
            <a:avLst/>
          </a:prstGeom>
        </p:spPr>
        <p:txBody>
          <a:bodyPr wrap="none">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ru-RU" b="1" i="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Кашарский район</a:t>
            </a:r>
            <a:endParaRPr lang="ru-RU"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Прямоугольник 2"/>
          <p:cNvSpPr/>
          <p:nvPr/>
        </p:nvSpPr>
        <p:spPr>
          <a:xfrm>
            <a:off x="3143240" y="1000108"/>
            <a:ext cx="5429288" cy="861774"/>
          </a:xfrm>
          <a:prstGeom prst="rect">
            <a:avLst/>
          </a:prstGeom>
        </p:spPr>
        <p:txBody>
          <a:bodyPr wrap="square">
            <a:spAutoFit/>
          </a:bodyPr>
          <a:lstStyle/>
          <a:p>
            <a:pPr algn="just"/>
            <a:r>
              <a:rPr lang="ru-RU" b="1" dirty="0" smtClean="0">
                <a:latin typeface="Times New Roman" pitchFamily="18" charset="0"/>
                <a:cs typeface="Times New Roman" pitchFamily="18" charset="0"/>
              </a:rPr>
              <a:t>     </a:t>
            </a:r>
            <a:r>
              <a:rPr lang="ru-RU" sz="1600" b="1" dirty="0" smtClean="0">
                <a:latin typeface="Times New Roman" pitchFamily="18" charset="0"/>
                <a:cs typeface="Times New Roman" pitchFamily="18" charset="0"/>
              </a:rPr>
              <a:t>Урочище «Липяги»</a:t>
            </a:r>
            <a:r>
              <a:rPr lang="ru-RU" sz="1600" dirty="0" smtClean="0">
                <a:latin typeface="Times New Roman" pitchFamily="18" charset="0"/>
                <a:cs typeface="Times New Roman" pitchFamily="18" charset="0"/>
              </a:rPr>
              <a:t> – искусственные лесонасаждения с фрагментами естественных дубрав, степной и луговой растительности. </a:t>
            </a:r>
          </a:p>
        </p:txBody>
      </p:sp>
      <p:sp>
        <p:nvSpPr>
          <p:cNvPr id="4" name="Прямоугольник 3"/>
          <p:cNvSpPr/>
          <p:nvPr/>
        </p:nvSpPr>
        <p:spPr>
          <a:xfrm>
            <a:off x="3571868" y="3857628"/>
            <a:ext cx="5214974" cy="923330"/>
          </a:xfrm>
          <a:prstGeom prst="rect">
            <a:avLst/>
          </a:prstGeom>
        </p:spPr>
        <p:txBody>
          <a:bodyPr wrap="square">
            <a:spAutoFit/>
          </a:bodyPr>
          <a:lstStyle/>
          <a:p>
            <a:pPr algn="just"/>
            <a:r>
              <a:rPr lang="ru-RU" b="1" dirty="0" smtClean="0">
                <a:solidFill>
                  <a:srgbClr val="002060"/>
                </a:solidFill>
                <a:latin typeface="Times New Roman" pitchFamily="18" charset="0"/>
                <a:cs typeface="Times New Roman" pitchFamily="18" charset="0"/>
              </a:rPr>
              <a:t>     Урочище «Широкое и Жуково»</a:t>
            </a:r>
            <a:r>
              <a:rPr lang="ru-RU" dirty="0" smtClean="0">
                <a:solidFill>
                  <a:srgbClr val="002060"/>
                </a:solidFill>
                <a:latin typeface="Times New Roman" pitchFamily="18" charset="0"/>
                <a:cs typeface="Times New Roman" pitchFamily="18" charset="0"/>
              </a:rPr>
              <a:t> – овражно-балочная система с лесными массивами по склонам. </a:t>
            </a:r>
            <a:endParaRPr lang="ru-RU" dirty="0"/>
          </a:p>
        </p:txBody>
      </p:sp>
      <p:sp>
        <p:nvSpPr>
          <p:cNvPr id="5" name="Прямоугольник 4"/>
          <p:cNvSpPr/>
          <p:nvPr/>
        </p:nvSpPr>
        <p:spPr>
          <a:xfrm>
            <a:off x="214282" y="5072074"/>
            <a:ext cx="6572296" cy="1200329"/>
          </a:xfrm>
          <a:prstGeom prst="rect">
            <a:avLst/>
          </a:prstGeom>
        </p:spPr>
        <p:txBody>
          <a:bodyPr wrap="square">
            <a:spAutoFit/>
          </a:bodyPr>
          <a:lstStyle/>
          <a:p>
            <a:pPr algn="just"/>
            <a:r>
              <a:rPr lang="ru-RU" b="1" dirty="0" smtClean="0">
                <a:solidFill>
                  <a:srgbClr val="002060"/>
                </a:solidFill>
                <a:latin typeface="Times New Roman" pitchFamily="18" charset="0"/>
                <a:cs typeface="Times New Roman" pitchFamily="18" charset="0"/>
              </a:rPr>
              <a:t>     Урочище «</a:t>
            </a:r>
            <a:r>
              <a:rPr lang="ru-RU" b="1" dirty="0" err="1" smtClean="0">
                <a:solidFill>
                  <a:srgbClr val="002060"/>
                </a:solidFill>
                <a:latin typeface="Times New Roman" pitchFamily="18" charset="0"/>
                <a:cs typeface="Times New Roman" pitchFamily="18" charset="0"/>
              </a:rPr>
              <a:t>Роговское</a:t>
            </a:r>
            <a:r>
              <a:rPr lang="ru-RU" b="1" dirty="0" smtClean="0">
                <a:solidFill>
                  <a:srgbClr val="002060"/>
                </a:solidFill>
                <a:latin typeface="Times New Roman" pitchFamily="18" charset="0"/>
                <a:cs typeface="Times New Roman" pitchFamily="18" charset="0"/>
              </a:rPr>
              <a:t>»</a:t>
            </a:r>
            <a:r>
              <a:rPr lang="ru-RU" dirty="0" smtClean="0">
                <a:solidFill>
                  <a:srgbClr val="002060"/>
                </a:solidFill>
                <a:latin typeface="Times New Roman" pitchFamily="18" charset="0"/>
                <a:cs typeface="Times New Roman" pitchFamily="18" charset="0"/>
              </a:rPr>
              <a:t> – естественный лесной массив с искусственными пойменными дубравами посадки 50-х годов ХIХ века. Ценные лесонасаждения почвозащитной группы и южная граница сложных дубрав (фрагменты). </a:t>
            </a:r>
            <a:endParaRPr lang="ru-RU" dirty="0"/>
          </a:p>
        </p:txBody>
      </p:sp>
      <p:sp>
        <p:nvSpPr>
          <p:cNvPr id="6" name="Прямоугольник 5"/>
          <p:cNvSpPr/>
          <p:nvPr/>
        </p:nvSpPr>
        <p:spPr>
          <a:xfrm>
            <a:off x="714348" y="2643182"/>
            <a:ext cx="5286412" cy="646331"/>
          </a:xfrm>
          <a:prstGeom prst="rect">
            <a:avLst/>
          </a:prstGeom>
        </p:spPr>
        <p:txBody>
          <a:bodyPr wrap="square">
            <a:spAutoFit/>
          </a:bodyPr>
          <a:lstStyle/>
          <a:p>
            <a:pPr algn="just"/>
            <a:r>
              <a:rPr lang="ru-RU" b="1" dirty="0" smtClean="0">
                <a:solidFill>
                  <a:srgbClr val="002060"/>
                </a:solidFill>
                <a:latin typeface="Times New Roman" pitchFamily="18" charset="0"/>
                <a:cs typeface="Times New Roman" pitchFamily="18" charset="0"/>
              </a:rPr>
              <a:t>     Урочище «Ореховое»</a:t>
            </a:r>
            <a:r>
              <a:rPr lang="ru-RU" dirty="0" smtClean="0">
                <a:solidFill>
                  <a:srgbClr val="002060"/>
                </a:solidFill>
                <a:latin typeface="Times New Roman" pitchFamily="18" charset="0"/>
                <a:cs typeface="Times New Roman" pitchFamily="18" charset="0"/>
              </a:rPr>
              <a:t> – овражно-балочная система со склонами различной крутизны. </a:t>
            </a:r>
            <a:endParaRPr lang="ru-RU" dirty="0"/>
          </a:p>
        </p:txBody>
      </p:sp>
      <p:pic>
        <p:nvPicPr>
          <p:cNvPr id="11266" name="Picture 2" descr="https://upload.wikimedia.org/wikipedia/commons/thumb/1/1b/Acer_platanoides_002.jpg/240px-Acer_platanoides_002.jpg"/>
          <p:cNvPicPr>
            <a:picLocks noChangeAspect="1" noChangeArrowheads="1"/>
          </p:cNvPicPr>
          <p:nvPr/>
        </p:nvPicPr>
        <p:blipFill>
          <a:blip r:embed="rId2"/>
          <a:srcRect/>
          <a:stretch>
            <a:fillRect/>
          </a:stretch>
        </p:blipFill>
        <p:spPr bwMode="auto">
          <a:xfrm>
            <a:off x="714348" y="714356"/>
            <a:ext cx="2286000" cy="1714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268" name="Picture 4" descr="https://upload.wikimedia.org/wikipedia/commons/thumb/b/b5/Blackthorn_or_Sloe_%28Prunus_spinosa%29_-_geograph.org.uk_-_1239757.jpg/200px-Blackthorn_or_Sloe_%28Prunus_spinosa%29_-_geograph.org.uk_-_1239757.jpg"/>
          <p:cNvPicPr>
            <a:picLocks noChangeAspect="1" noChangeArrowheads="1"/>
          </p:cNvPicPr>
          <p:nvPr/>
        </p:nvPicPr>
        <p:blipFill>
          <a:blip r:embed="rId3"/>
          <a:srcRect/>
          <a:stretch>
            <a:fillRect/>
          </a:stretch>
        </p:blipFill>
        <p:spPr bwMode="auto">
          <a:xfrm>
            <a:off x="6500826" y="1857364"/>
            <a:ext cx="1905000" cy="19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272" name="Picture 8" descr="https://cdn2.arhivurokov.ru/multiurok/html/2018/04/26/s_5ae1e0d14edd7/img19.jpg"/>
          <p:cNvPicPr>
            <a:picLocks noChangeAspect="1" noChangeArrowheads="1"/>
          </p:cNvPicPr>
          <p:nvPr/>
        </p:nvPicPr>
        <p:blipFill>
          <a:blip r:embed="rId4"/>
          <a:srcRect l="50391" t="50000" r="5077" b="4166"/>
          <a:stretch>
            <a:fillRect/>
          </a:stretch>
        </p:blipFill>
        <p:spPr bwMode="auto">
          <a:xfrm>
            <a:off x="571472" y="3357562"/>
            <a:ext cx="2714644" cy="15716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274" name="Picture 10" descr="https://cdn2.arhivurokov.ru/multiurok/html/2018/04/26/s_5ae1e0d14edd7/img18.jpg"/>
          <p:cNvPicPr>
            <a:picLocks noChangeAspect="1" noChangeArrowheads="1"/>
          </p:cNvPicPr>
          <p:nvPr/>
        </p:nvPicPr>
        <p:blipFill>
          <a:blip r:embed="rId5"/>
          <a:srcRect l="66797" t="56250"/>
          <a:stretch>
            <a:fillRect/>
          </a:stretch>
        </p:blipFill>
        <p:spPr bwMode="auto">
          <a:xfrm>
            <a:off x="6858016" y="4786322"/>
            <a:ext cx="2024034" cy="15001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Прямоугольник 10"/>
          <p:cNvSpPr/>
          <p:nvPr/>
        </p:nvSpPr>
        <p:spPr>
          <a:xfrm>
            <a:off x="285720" y="6286520"/>
            <a:ext cx="8715436" cy="461665"/>
          </a:xfrm>
          <a:prstGeom prst="rect">
            <a:avLst/>
          </a:prstGeom>
        </p:spPr>
        <p:txBody>
          <a:bodyPr wrap="square">
            <a:spAutoFit/>
          </a:bodyPr>
          <a:lstStyle/>
          <a:p>
            <a:r>
              <a:rPr lang="ru-RU" sz="1200" dirty="0" smtClean="0">
                <a:latin typeface="Times New Roman" pitchFamily="18" charset="0"/>
                <a:cs typeface="Times New Roman" pitchFamily="18" charset="0"/>
              </a:rPr>
              <a:t>     Донские зори </a:t>
            </a:r>
            <a:r>
              <a:rPr lang="en-US" sz="1200" dirty="0" smtClean="0">
                <a:latin typeface="Times New Roman" pitchFamily="18" charset="0"/>
                <a:cs typeface="Times New Roman" pitchFamily="18" charset="0"/>
              </a:rPr>
              <a:t>[</a:t>
            </a:r>
            <a:r>
              <a:rPr lang="ru-RU" sz="1200" dirty="0" smtClean="0">
                <a:latin typeface="Times New Roman" pitchFamily="18" charset="0"/>
                <a:cs typeface="Times New Roman" pitchFamily="18" charset="0"/>
              </a:rPr>
              <a:t>Электронный ресурс</a:t>
            </a:r>
            <a:r>
              <a:rPr lang="en-US" sz="1200" dirty="0" smtClean="0">
                <a:latin typeface="Times New Roman" pitchFamily="18" charset="0"/>
                <a:cs typeface="Times New Roman" pitchFamily="18" charset="0"/>
              </a:rPr>
              <a:t>]</a:t>
            </a:r>
            <a:r>
              <a:rPr lang="ru-RU" sz="1200" dirty="0" smtClean="0">
                <a:latin typeface="Times New Roman" pitchFamily="18" charset="0"/>
                <a:cs typeface="Times New Roman" pitchFamily="18" charset="0"/>
              </a:rPr>
              <a:t>: ПОЗНАВАТЕЛЬНЫЙ ПОРТАЛ О ДОНСКОМ КРАЕ. – Режим доступа: </a:t>
            </a:r>
            <a:r>
              <a:rPr lang="en-US" sz="1200" dirty="0" smtClean="0">
                <a:latin typeface="Times New Roman" pitchFamily="18" charset="0"/>
                <a:cs typeface="Times New Roman" pitchFamily="18" charset="0"/>
                <a:hlinkClick r:id="rId6"/>
              </a:rPr>
              <a:t>http://www.donrise.ru/memorial/tabid/346/Default.aspx</a:t>
            </a:r>
            <a:r>
              <a:rPr lang="ru-RU" sz="1200" dirty="0" smtClean="0">
                <a:solidFill>
                  <a:schemeClr val="accent1">
                    <a:lumMod val="90000"/>
                    <a:lumOff val="10000"/>
                  </a:schemeClr>
                </a:solidFill>
                <a:latin typeface="Times New Roman" pitchFamily="18" charset="0"/>
                <a:cs typeface="Times New Roman" pitchFamily="18" charset="0"/>
              </a:rPr>
              <a:t>. - (Дата обращения: 14.01.2019)</a:t>
            </a:r>
            <a:endParaRPr lang="ru-RU" sz="1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14612" y="142852"/>
            <a:ext cx="4286280" cy="369332"/>
          </a:xfrm>
          <a:prstGeom prst="rect">
            <a:avLst/>
          </a:prstGeom>
        </p:spPr>
        <p:txBody>
          <a:bodyPr wrap="none">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ru-RU" b="1" i="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Миллеровский и тарасовский районы</a:t>
            </a:r>
            <a:endParaRPr lang="ru-RU"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Прямоугольник 2"/>
          <p:cNvSpPr/>
          <p:nvPr/>
        </p:nvSpPr>
        <p:spPr>
          <a:xfrm>
            <a:off x="357158" y="714356"/>
            <a:ext cx="5715040" cy="1754326"/>
          </a:xfrm>
          <a:prstGeom prst="rect">
            <a:avLst/>
          </a:prstGeom>
        </p:spPr>
        <p:txBody>
          <a:bodyPr wrap="square">
            <a:spAutoFit/>
          </a:bodyPr>
          <a:lstStyle/>
          <a:p>
            <a:pPr algn="just"/>
            <a:r>
              <a:rPr lang="ru-RU" b="1" dirty="0" smtClean="0"/>
              <a:t>     </a:t>
            </a:r>
            <a:r>
              <a:rPr lang="ru-RU" b="1" dirty="0" smtClean="0">
                <a:latin typeface="Times New Roman" pitchFamily="18" charset="0"/>
                <a:cs typeface="Times New Roman" pitchFamily="18" charset="0"/>
              </a:rPr>
              <a:t>Урочище «Лесково»</a:t>
            </a:r>
            <a:r>
              <a:rPr lang="ru-RU" dirty="0" smtClean="0">
                <a:latin typeface="Times New Roman" pitchFamily="18" charset="0"/>
                <a:cs typeface="Times New Roman" pitchFamily="18" charset="0"/>
              </a:rPr>
              <a:t> – большой лесной массив с сочетанием байрачного леса и искусственных насаждений в разветвленной системе балок (лес Кошкодеры, Лесково и др). Естественные леса относятся к субформации упрощенных дубрав с богатым видовым составом. </a:t>
            </a:r>
          </a:p>
        </p:txBody>
      </p:sp>
      <p:sp>
        <p:nvSpPr>
          <p:cNvPr id="4" name="Прямоугольник 3"/>
          <p:cNvSpPr/>
          <p:nvPr/>
        </p:nvSpPr>
        <p:spPr>
          <a:xfrm>
            <a:off x="214282" y="4214818"/>
            <a:ext cx="6786610" cy="2031325"/>
          </a:xfrm>
          <a:prstGeom prst="rect">
            <a:avLst/>
          </a:prstGeom>
        </p:spPr>
        <p:txBody>
          <a:bodyPr wrap="square">
            <a:spAutoFit/>
          </a:bodyPr>
          <a:lstStyle/>
          <a:p>
            <a:pPr algn="just"/>
            <a:r>
              <a:rPr lang="ru-RU" b="1" dirty="0" smtClean="0">
                <a:solidFill>
                  <a:srgbClr val="002060"/>
                </a:solidFill>
                <a:latin typeface="Times New Roman" pitchFamily="18" charset="0"/>
                <a:cs typeface="Times New Roman" pitchFamily="18" charset="0"/>
              </a:rPr>
              <a:t>      Городищенская дача</a:t>
            </a:r>
            <a:r>
              <a:rPr lang="ru-RU" dirty="0" smtClean="0">
                <a:solidFill>
                  <a:srgbClr val="002060"/>
                </a:solidFill>
                <a:latin typeface="Times New Roman" pitchFamily="18" charset="0"/>
                <a:cs typeface="Times New Roman" pitchFamily="18" charset="0"/>
              </a:rPr>
              <a:t> – сосновый бор – насаждения сосны возрастом более 100 лет. Лесной массив относится к категории ценных лесов. Одно из старейших насаждений сосны обыкновенной на Дону, уникальный лесной массив сосны обыкновенной, искусственно созданный на сыпучих песках, эталон закрепления аренных развеваемых песков (надпойменные террасы) левобережья Калитвы посадкой сосны обыкновенной. </a:t>
            </a:r>
            <a:endParaRPr lang="ru-RU" dirty="0"/>
          </a:p>
        </p:txBody>
      </p:sp>
      <p:sp>
        <p:nvSpPr>
          <p:cNvPr id="5" name="Прямоугольник 4"/>
          <p:cNvSpPr/>
          <p:nvPr/>
        </p:nvSpPr>
        <p:spPr>
          <a:xfrm>
            <a:off x="2643174" y="2786058"/>
            <a:ext cx="6003945" cy="1200329"/>
          </a:xfrm>
          <a:prstGeom prst="rect">
            <a:avLst/>
          </a:prstGeom>
        </p:spPr>
        <p:txBody>
          <a:bodyPr wrap="square">
            <a:spAutoFit/>
          </a:bodyPr>
          <a:lstStyle/>
          <a:p>
            <a:pPr algn="just"/>
            <a:r>
              <a:rPr lang="ru-RU" b="1" dirty="0" smtClean="0">
                <a:solidFill>
                  <a:srgbClr val="002060"/>
                </a:solidFill>
                <a:latin typeface="Times New Roman" pitchFamily="18" charset="0"/>
                <a:cs typeface="Times New Roman" pitchFamily="18" charset="0"/>
              </a:rPr>
              <a:t>     Фоминская дача</a:t>
            </a:r>
            <a:r>
              <a:rPr lang="ru-RU" dirty="0" smtClean="0">
                <a:solidFill>
                  <a:srgbClr val="002060"/>
                </a:solidFill>
                <a:latin typeface="Times New Roman" pitchFamily="18" charset="0"/>
                <a:cs typeface="Times New Roman" pitchFamily="18" charset="0"/>
              </a:rPr>
              <a:t> – естественные байрачные дубравы и искусственные насаждения, среди которых особенно ценны посадки дуба 1905–1912 гг., а также участки степной и луговой растительности. </a:t>
            </a:r>
            <a:endParaRPr lang="ru-RU" dirty="0"/>
          </a:p>
        </p:txBody>
      </p:sp>
      <p:pic>
        <p:nvPicPr>
          <p:cNvPr id="10242" name="Picture 2" descr="https://ds04.infourok.ru/uploads/ex/0feb/00164382-9a866d7e/img26.jpg"/>
          <p:cNvPicPr>
            <a:picLocks noChangeAspect="1" noChangeArrowheads="1"/>
          </p:cNvPicPr>
          <p:nvPr/>
        </p:nvPicPr>
        <p:blipFill>
          <a:blip r:embed="rId2"/>
          <a:srcRect l="51563" t="34722" r="4687" b="2778"/>
          <a:stretch>
            <a:fillRect/>
          </a:stretch>
        </p:blipFill>
        <p:spPr bwMode="auto">
          <a:xfrm>
            <a:off x="6357950" y="714356"/>
            <a:ext cx="2500330" cy="2009193"/>
          </a:xfrm>
          <a:prstGeom prst="rect">
            <a:avLst/>
          </a:prstGeom>
          <a:ln>
            <a:noFill/>
          </a:ln>
          <a:effectLst>
            <a:outerShdw blurRad="292100" dist="139700" dir="2700000" algn="tl" rotWithShape="0">
              <a:srgbClr val="333333">
                <a:alpha val="65000"/>
              </a:srgbClr>
            </a:outerShdw>
          </a:effectLst>
        </p:spPr>
      </p:pic>
      <p:pic>
        <p:nvPicPr>
          <p:cNvPr id="10244" name="Picture 4" descr="http://pda.donland.ru/Data/Sites/1/media/about/nature/fomin_dacha.jpg"/>
          <p:cNvPicPr>
            <a:picLocks noChangeAspect="1" noChangeArrowheads="1"/>
          </p:cNvPicPr>
          <p:nvPr/>
        </p:nvPicPr>
        <p:blipFill>
          <a:blip r:embed="rId3" cstate="print"/>
          <a:srcRect/>
          <a:stretch>
            <a:fillRect/>
          </a:stretch>
        </p:blipFill>
        <p:spPr bwMode="auto">
          <a:xfrm>
            <a:off x="285720" y="2571744"/>
            <a:ext cx="2252873" cy="1500198"/>
          </a:xfrm>
          <a:prstGeom prst="rect">
            <a:avLst/>
          </a:prstGeom>
          <a:ln>
            <a:noFill/>
          </a:ln>
          <a:effectLst>
            <a:outerShdw blurRad="292100" dist="139700" dir="2700000" algn="tl" rotWithShape="0">
              <a:srgbClr val="333333">
                <a:alpha val="65000"/>
              </a:srgbClr>
            </a:outerShdw>
          </a:effectLst>
        </p:spPr>
      </p:pic>
      <p:pic>
        <p:nvPicPr>
          <p:cNvPr id="10246" name="Picture 6" descr="ÐÐµÐºÐ¾Ð²ÑÐµ ÑÐ¾ÑÐ½Ñ Ð² ÐÐ¾ÑÐ¾Ð´Ð¸ÑÐµÐ½ÑÐºÐ¾Ð¹ Ð»ÐµÑÐ½Ð¾Ð¹ Ð´Ð°ÑÐµ"/>
          <p:cNvPicPr>
            <a:picLocks noChangeAspect="1" noChangeArrowheads="1"/>
          </p:cNvPicPr>
          <p:nvPr/>
        </p:nvPicPr>
        <p:blipFill>
          <a:blip r:embed="rId4"/>
          <a:srcRect/>
          <a:stretch>
            <a:fillRect/>
          </a:stretch>
        </p:blipFill>
        <p:spPr bwMode="auto">
          <a:xfrm>
            <a:off x="7143768" y="4429132"/>
            <a:ext cx="1876541" cy="1471597"/>
          </a:xfrm>
          <a:prstGeom prst="rect">
            <a:avLst/>
          </a:prstGeom>
          <a:ln>
            <a:noFill/>
          </a:ln>
          <a:effectLst>
            <a:outerShdw blurRad="292100" dist="139700" dir="2700000" algn="tl" rotWithShape="0">
              <a:srgbClr val="333333">
                <a:alpha val="65000"/>
              </a:srgbClr>
            </a:outerShdw>
          </a:effectLst>
        </p:spPr>
      </p:pic>
      <p:sp>
        <p:nvSpPr>
          <p:cNvPr id="9" name="Прямоугольник 8"/>
          <p:cNvSpPr/>
          <p:nvPr/>
        </p:nvSpPr>
        <p:spPr>
          <a:xfrm>
            <a:off x="214282" y="6215082"/>
            <a:ext cx="8786874" cy="461665"/>
          </a:xfrm>
          <a:prstGeom prst="rect">
            <a:avLst/>
          </a:prstGeom>
        </p:spPr>
        <p:txBody>
          <a:bodyPr wrap="square">
            <a:spAutoFit/>
          </a:bodyPr>
          <a:lstStyle/>
          <a:p>
            <a:r>
              <a:rPr lang="ru-RU" sz="1200" dirty="0" smtClean="0">
                <a:latin typeface="Times New Roman" pitchFamily="18" charset="0"/>
                <a:cs typeface="Times New Roman" pitchFamily="18" charset="0"/>
              </a:rPr>
              <a:t>     Донские зори </a:t>
            </a:r>
            <a:r>
              <a:rPr lang="en-US" sz="1200" dirty="0" smtClean="0">
                <a:latin typeface="Times New Roman" pitchFamily="18" charset="0"/>
                <a:cs typeface="Times New Roman" pitchFamily="18" charset="0"/>
              </a:rPr>
              <a:t>[</a:t>
            </a:r>
            <a:r>
              <a:rPr lang="ru-RU" sz="1200" dirty="0" smtClean="0">
                <a:latin typeface="Times New Roman" pitchFamily="18" charset="0"/>
                <a:cs typeface="Times New Roman" pitchFamily="18" charset="0"/>
              </a:rPr>
              <a:t>Электронный ресурс</a:t>
            </a:r>
            <a:r>
              <a:rPr lang="en-US" sz="1200" dirty="0" smtClean="0">
                <a:latin typeface="Times New Roman" pitchFamily="18" charset="0"/>
                <a:cs typeface="Times New Roman" pitchFamily="18" charset="0"/>
              </a:rPr>
              <a:t>]</a:t>
            </a:r>
            <a:r>
              <a:rPr lang="ru-RU" sz="1200" dirty="0" smtClean="0">
                <a:latin typeface="Times New Roman" pitchFamily="18" charset="0"/>
                <a:cs typeface="Times New Roman" pitchFamily="18" charset="0"/>
              </a:rPr>
              <a:t>: ПОЗНАВАТЕЛЬНЫЙ ПОРТАЛ О ДОНСКОМ КРАЕ. – Режим доступа: </a:t>
            </a:r>
            <a:r>
              <a:rPr lang="en-US" sz="1200" dirty="0" smtClean="0">
                <a:latin typeface="Times New Roman" pitchFamily="18" charset="0"/>
                <a:cs typeface="Times New Roman" pitchFamily="18" charset="0"/>
                <a:hlinkClick r:id="rId5"/>
              </a:rPr>
              <a:t>http://www.donrise.ru/memorial/tabid/346/Default.aspx</a:t>
            </a:r>
            <a:r>
              <a:rPr lang="ru-RU" sz="1200" dirty="0" smtClean="0">
                <a:solidFill>
                  <a:schemeClr val="accent1">
                    <a:lumMod val="90000"/>
                    <a:lumOff val="10000"/>
                  </a:schemeClr>
                </a:solidFill>
                <a:latin typeface="Times New Roman" pitchFamily="18" charset="0"/>
                <a:cs typeface="Times New Roman" pitchFamily="18" charset="0"/>
              </a:rPr>
              <a:t>. - (Дата обращения: 14.01.2019)</a:t>
            </a:r>
            <a:endParaRPr lang="ru-RU" sz="1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488" y="214290"/>
            <a:ext cx="3145285" cy="369332"/>
          </a:xfrm>
          <a:prstGeom prst="rect">
            <a:avLst/>
          </a:prstGeom>
        </p:spPr>
        <p:txBody>
          <a:bodyPr wrap="none">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ru-RU" b="1" i="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Милютинский</a:t>
            </a:r>
            <a:r>
              <a:rPr lang="ru-RU" b="1" i="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район</a:t>
            </a:r>
            <a:endParaRPr lang="ru-RU"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Прямоугольник 2"/>
          <p:cNvSpPr/>
          <p:nvPr/>
        </p:nvSpPr>
        <p:spPr>
          <a:xfrm>
            <a:off x="357158" y="785794"/>
            <a:ext cx="5214974" cy="923330"/>
          </a:xfrm>
          <a:prstGeom prst="rect">
            <a:avLst/>
          </a:prstGeom>
        </p:spPr>
        <p:txBody>
          <a:bodyPr wrap="square">
            <a:spAutoFit/>
          </a:bodyPr>
          <a:lstStyle/>
          <a:p>
            <a:pPr algn="just"/>
            <a:r>
              <a:rPr lang="ru-RU" b="1" dirty="0" smtClean="0">
                <a:latin typeface="Times New Roman" pitchFamily="18" charset="0"/>
                <a:cs typeface="Times New Roman" pitchFamily="18" charset="0"/>
              </a:rPr>
              <a:t>     Балки Липовая и Рассыпная</a:t>
            </a:r>
            <a:r>
              <a:rPr lang="ru-RU" dirty="0" smtClean="0">
                <a:latin typeface="Times New Roman" pitchFamily="18" charset="0"/>
                <a:cs typeface="Times New Roman" pitchFamily="18" charset="0"/>
              </a:rPr>
              <a:t> – живописный охраняемого ландшафта в двух близко расположенных балках, впадающих в р. Березовая.</a:t>
            </a:r>
            <a:endParaRPr lang="ru-RU" dirty="0">
              <a:latin typeface="Times New Roman" pitchFamily="18" charset="0"/>
              <a:cs typeface="Times New Roman" pitchFamily="18" charset="0"/>
            </a:endParaRPr>
          </a:p>
        </p:txBody>
      </p:sp>
      <p:sp>
        <p:nvSpPr>
          <p:cNvPr id="4" name="Прямоугольник 3"/>
          <p:cNvSpPr/>
          <p:nvPr/>
        </p:nvSpPr>
        <p:spPr>
          <a:xfrm>
            <a:off x="2928926" y="1857364"/>
            <a:ext cx="3180486" cy="369332"/>
          </a:xfrm>
          <a:prstGeom prst="rect">
            <a:avLst/>
          </a:prstGeom>
        </p:spPr>
        <p:txBody>
          <a:bodyPr wrap="none">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ru-RU" b="1" i="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Мясниковский район</a:t>
            </a:r>
            <a:endParaRPr lang="ru-RU"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5" name="Прямоугольник 4"/>
          <p:cNvSpPr/>
          <p:nvPr/>
        </p:nvSpPr>
        <p:spPr>
          <a:xfrm>
            <a:off x="2786050" y="2428868"/>
            <a:ext cx="6143668" cy="2308324"/>
          </a:xfrm>
          <a:prstGeom prst="rect">
            <a:avLst/>
          </a:prstGeom>
        </p:spPr>
        <p:txBody>
          <a:bodyPr wrap="square">
            <a:spAutoFit/>
          </a:bodyPr>
          <a:lstStyle/>
          <a:p>
            <a:pPr algn="just"/>
            <a:r>
              <a:rPr lang="ru-RU" b="1" dirty="0" smtClean="0">
                <a:latin typeface="Times New Roman" pitchFamily="18" charset="0"/>
                <a:cs typeface="Times New Roman" pitchFamily="18" charset="0"/>
              </a:rPr>
              <a:t>     Тузловские склоны</a:t>
            </a:r>
            <a:r>
              <a:rPr lang="ru-RU" dirty="0" smtClean="0">
                <a:latin typeface="Times New Roman" pitchFamily="18" charset="0"/>
                <a:cs typeface="Times New Roman" pitchFamily="18" charset="0"/>
              </a:rPr>
              <a:t> – фрагменты байрачных лесов разнообразят степной ландшафт и вносят существенное дополнение во флору. Склоны коренного берега р. Тузлов отличаются богатством флористического состава и присутствием популяций очень редких лесных видов (ветреница лесная и др.). Зарегистрировано около 300 видов растений, из которых 15 видов занесено в Красную книгу Ростовской области.</a:t>
            </a:r>
          </a:p>
        </p:txBody>
      </p:sp>
      <p:sp>
        <p:nvSpPr>
          <p:cNvPr id="6" name="Прямоугольник 5"/>
          <p:cNvSpPr/>
          <p:nvPr/>
        </p:nvSpPr>
        <p:spPr>
          <a:xfrm>
            <a:off x="357158" y="4857760"/>
            <a:ext cx="5214974" cy="1200329"/>
          </a:xfrm>
          <a:prstGeom prst="rect">
            <a:avLst/>
          </a:prstGeom>
        </p:spPr>
        <p:txBody>
          <a:bodyPr wrap="square">
            <a:spAutoFit/>
          </a:bodyPr>
          <a:lstStyle/>
          <a:p>
            <a:r>
              <a:rPr lang="ru-RU" b="1" dirty="0" smtClean="0">
                <a:solidFill>
                  <a:srgbClr val="002060"/>
                </a:solidFill>
                <a:latin typeface="Times New Roman" pitchFamily="18" charset="0"/>
                <a:cs typeface="Times New Roman" pitchFamily="18" charset="0"/>
              </a:rPr>
              <a:t>     Чулекская балка</a:t>
            </a:r>
            <a:r>
              <a:rPr lang="ru-RU" dirty="0" smtClean="0">
                <a:solidFill>
                  <a:srgbClr val="002060"/>
                </a:solidFill>
                <a:latin typeface="Times New Roman" pitchFamily="18" charset="0"/>
                <a:cs typeface="Times New Roman" pitchFamily="18" charset="0"/>
              </a:rPr>
              <a:t> расположена в охранной зоне Археологического музея-заповедника «Танаис», что определяет значимость ООПТ как природно-исторического объекта.</a:t>
            </a:r>
            <a:endParaRPr lang="ru-RU" dirty="0"/>
          </a:p>
        </p:txBody>
      </p:sp>
      <p:pic>
        <p:nvPicPr>
          <p:cNvPr id="9218" name="Picture 2" descr="http://photos.wikimapia.org/p/00/03/34/76/39_full.jpg"/>
          <p:cNvPicPr>
            <a:picLocks noChangeAspect="1" noChangeArrowheads="1"/>
          </p:cNvPicPr>
          <p:nvPr/>
        </p:nvPicPr>
        <p:blipFill>
          <a:blip r:embed="rId2" cstate="print"/>
          <a:srcRect/>
          <a:stretch>
            <a:fillRect/>
          </a:stretch>
        </p:blipFill>
        <p:spPr bwMode="auto">
          <a:xfrm>
            <a:off x="6429388" y="357166"/>
            <a:ext cx="2428892" cy="1821670"/>
          </a:xfrm>
          <a:prstGeom prst="snip2DiagRect">
            <a:avLst/>
          </a:prstGeom>
          <a:solidFill>
            <a:srgbClr val="FFFFFF">
              <a:shade val="85000"/>
            </a:srgbClr>
          </a:solidFill>
          <a:ln w="88900" cap="sq">
            <a:solidFill>
              <a:schemeClr val="accent4">
                <a:lumMod val="5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220" name="Picture 4" descr="https://upload.wikimedia.org/wikipedia/commons/thumb/5/5d/Stipa_pulcherrima_ssp._bavarica_auf_Felsnase_am_Finkenstein_bei_Neuburg_a.d._Donau.JPG/210px-Stipa_pulcherrima_ssp._bavarica_auf_Felsnase_am_Finkenstein_bei_Neuburg_a.d._Donau.JPG"/>
          <p:cNvPicPr>
            <a:picLocks noChangeAspect="1" noChangeArrowheads="1"/>
          </p:cNvPicPr>
          <p:nvPr/>
        </p:nvPicPr>
        <p:blipFill>
          <a:blip r:embed="rId3"/>
          <a:srcRect/>
          <a:stretch>
            <a:fillRect/>
          </a:stretch>
        </p:blipFill>
        <p:spPr bwMode="auto">
          <a:xfrm>
            <a:off x="214282" y="2786058"/>
            <a:ext cx="2415573" cy="1357322"/>
          </a:xfrm>
          <a:prstGeom prst="snip2DiagRect">
            <a:avLst/>
          </a:prstGeom>
          <a:solidFill>
            <a:srgbClr val="FFFFFF">
              <a:shade val="85000"/>
            </a:srgbClr>
          </a:solidFill>
          <a:ln w="88900" cap="sq">
            <a:solidFill>
              <a:schemeClr val="accent4">
                <a:lumMod val="5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222" name="Picture 6" descr="http://donskoyfoto.ucoz.ru/_nw/0/s79535857.jpg"/>
          <p:cNvPicPr>
            <a:picLocks noChangeAspect="1" noChangeArrowheads="1"/>
          </p:cNvPicPr>
          <p:nvPr/>
        </p:nvPicPr>
        <p:blipFill>
          <a:blip r:embed="rId4"/>
          <a:srcRect/>
          <a:stretch>
            <a:fillRect/>
          </a:stretch>
        </p:blipFill>
        <p:spPr bwMode="auto">
          <a:xfrm>
            <a:off x="5715008" y="4572008"/>
            <a:ext cx="3000355" cy="2055244"/>
          </a:xfrm>
          <a:prstGeom prst="round2DiagRect">
            <a:avLst>
              <a:gd name="adj1" fmla="val 16667"/>
              <a:gd name="adj2" fmla="val 0"/>
            </a:avLst>
          </a:prstGeom>
          <a:ln w="88900" cap="sq">
            <a:solidFill>
              <a:schemeClr val="accent4">
                <a:lumMod val="50000"/>
              </a:schemeClr>
            </a:solidFill>
            <a:miter lim="800000"/>
          </a:ln>
          <a:effectLst>
            <a:outerShdw blurRad="254000" algn="tl" rotWithShape="0">
              <a:srgbClr val="000000">
                <a:alpha val="43000"/>
              </a:srgbClr>
            </a:outerShdw>
          </a:effectLst>
        </p:spPr>
      </p:pic>
      <p:sp>
        <p:nvSpPr>
          <p:cNvPr id="10" name="Прямоугольник 9"/>
          <p:cNvSpPr/>
          <p:nvPr/>
        </p:nvSpPr>
        <p:spPr>
          <a:xfrm>
            <a:off x="214282" y="6072206"/>
            <a:ext cx="5143536" cy="830997"/>
          </a:xfrm>
          <a:prstGeom prst="rect">
            <a:avLst/>
          </a:prstGeom>
        </p:spPr>
        <p:txBody>
          <a:bodyPr wrap="square">
            <a:spAutoFit/>
          </a:bodyPr>
          <a:lstStyle/>
          <a:p>
            <a:r>
              <a:rPr lang="ru-RU" sz="1200" dirty="0" smtClean="0">
                <a:latin typeface="Times New Roman" pitchFamily="18" charset="0"/>
                <a:cs typeface="Times New Roman" pitchFamily="18" charset="0"/>
              </a:rPr>
              <a:t>     Донские зори </a:t>
            </a:r>
            <a:r>
              <a:rPr lang="en-US" sz="1200" dirty="0" smtClean="0">
                <a:latin typeface="Times New Roman" pitchFamily="18" charset="0"/>
                <a:cs typeface="Times New Roman" pitchFamily="18" charset="0"/>
              </a:rPr>
              <a:t>[</a:t>
            </a:r>
            <a:r>
              <a:rPr lang="ru-RU" sz="1200" dirty="0" smtClean="0">
                <a:latin typeface="Times New Roman" pitchFamily="18" charset="0"/>
                <a:cs typeface="Times New Roman" pitchFamily="18" charset="0"/>
              </a:rPr>
              <a:t>Электронный ресурс</a:t>
            </a:r>
            <a:r>
              <a:rPr lang="en-US" sz="1200" dirty="0" smtClean="0">
                <a:latin typeface="Times New Roman" pitchFamily="18" charset="0"/>
                <a:cs typeface="Times New Roman" pitchFamily="18" charset="0"/>
              </a:rPr>
              <a:t>]</a:t>
            </a:r>
            <a:r>
              <a:rPr lang="ru-RU" sz="1200" dirty="0" smtClean="0">
                <a:latin typeface="Times New Roman" pitchFamily="18" charset="0"/>
                <a:cs typeface="Times New Roman" pitchFamily="18" charset="0"/>
              </a:rPr>
              <a:t>: ПОЗНАВАТЕЛЬНЫЙ ПОРТАЛ О ДОНСКОМ КРАЕ. – Режим доступа: </a:t>
            </a:r>
            <a:r>
              <a:rPr lang="en-US" sz="1200" dirty="0" smtClean="0">
                <a:latin typeface="Times New Roman" pitchFamily="18" charset="0"/>
                <a:cs typeface="Times New Roman" pitchFamily="18" charset="0"/>
                <a:hlinkClick r:id="rId5"/>
              </a:rPr>
              <a:t>http://www.donrise.ru/memorial/tabid/346/Default.aspx</a:t>
            </a:r>
            <a:r>
              <a:rPr lang="ru-RU" sz="1200" dirty="0" smtClean="0">
                <a:solidFill>
                  <a:schemeClr val="accent1">
                    <a:lumMod val="90000"/>
                    <a:lumOff val="10000"/>
                  </a:schemeClr>
                </a:solidFill>
                <a:latin typeface="Times New Roman" pitchFamily="18" charset="0"/>
                <a:cs typeface="Times New Roman" pitchFamily="18" charset="0"/>
              </a:rPr>
              <a:t>. - (Дата обращения: 14.01.2019)</a:t>
            </a:r>
            <a:endParaRPr lang="ru-RU" sz="1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00364" y="214290"/>
            <a:ext cx="3164521" cy="369332"/>
          </a:xfrm>
          <a:prstGeom prst="rect">
            <a:avLst/>
          </a:prstGeom>
        </p:spPr>
        <p:txBody>
          <a:bodyPr wrap="none">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ru-RU" b="1" i="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Неклиновский</a:t>
            </a:r>
            <a:r>
              <a:rPr lang="ru-RU" b="1" i="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район</a:t>
            </a:r>
            <a:endParaRPr lang="ru-RU"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Прямоугольник 2"/>
          <p:cNvSpPr/>
          <p:nvPr/>
        </p:nvSpPr>
        <p:spPr>
          <a:xfrm>
            <a:off x="428596" y="857232"/>
            <a:ext cx="4572032" cy="1477328"/>
          </a:xfrm>
          <a:prstGeom prst="rect">
            <a:avLst/>
          </a:prstGeom>
        </p:spPr>
        <p:txBody>
          <a:bodyPr wrap="square">
            <a:spAutoFit/>
          </a:bodyPr>
          <a:lstStyle/>
          <a:p>
            <a:pPr algn="just"/>
            <a:r>
              <a:rPr lang="ru-RU" b="1" dirty="0" smtClean="0">
                <a:latin typeface="Times New Roman" pitchFamily="18" charset="0"/>
                <a:cs typeface="Times New Roman" pitchFamily="18" charset="0"/>
              </a:rPr>
              <a:t>     Беглицкая коса</a:t>
            </a:r>
            <a:r>
              <a:rPr lang="ru-RU" dirty="0" smtClean="0">
                <a:latin typeface="Times New Roman" pitchFamily="18" charset="0"/>
                <a:cs typeface="Times New Roman" pitchFamily="18" charset="0"/>
              </a:rPr>
              <a:t> – песчано-ракушечниковая приморская аккумулятивная коса азовского типа. Единственная коса на северном российском побережье Азовского моря. </a:t>
            </a:r>
          </a:p>
        </p:txBody>
      </p:sp>
      <p:sp>
        <p:nvSpPr>
          <p:cNvPr id="4" name="Прямоугольник 3"/>
          <p:cNvSpPr/>
          <p:nvPr/>
        </p:nvSpPr>
        <p:spPr>
          <a:xfrm>
            <a:off x="1428728" y="4357694"/>
            <a:ext cx="6072214" cy="369332"/>
          </a:xfrm>
          <a:prstGeom prst="rect">
            <a:avLst/>
          </a:prstGeom>
        </p:spPr>
        <p:txBody>
          <a:bodyPr wrap="square">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ru-RU" b="1" i="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Октябрьский и Усть-Донецкий районы</a:t>
            </a:r>
            <a:endParaRPr lang="ru-RU"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5" name="Прямоугольник 4"/>
          <p:cNvSpPr/>
          <p:nvPr/>
        </p:nvSpPr>
        <p:spPr>
          <a:xfrm>
            <a:off x="142844" y="4714884"/>
            <a:ext cx="5857916" cy="1477328"/>
          </a:xfrm>
          <a:prstGeom prst="rect">
            <a:avLst/>
          </a:prstGeom>
        </p:spPr>
        <p:txBody>
          <a:bodyPr wrap="square">
            <a:spAutoFit/>
          </a:bodyPr>
          <a:lstStyle/>
          <a:p>
            <a:pPr algn="just"/>
            <a:r>
              <a:rPr lang="ru-RU" b="1" dirty="0" smtClean="0">
                <a:latin typeface="Times New Roman" pitchFamily="18" charset="0"/>
                <a:cs typeface="Times New Roman" pitchFamily="18" charset="0"/>
              </a:rPr>
              <a:t>     Золотые горки</a:t>
            </a:r>
            <a:r>
              <a:rPr lang="ru-RU" dirty="0" smtClean="0">
                <a:latin typeface="Times New Roman" pitchFamily="18" charset="0"/>
                <a:cs typeface="Times New Roman" pitchFamily="18" charset="0"/>
              </a:rPr>
              <a:t> – участок коренного берега р. Дон с завершенным фрагментом типичного степного донского ландшафта. Приазовский вариант настоящих степей с очень высоким флористическим богатством и разнообразием. </a:t>
            </a:r>
            <a:endParaRPr lang="ru-RU" dirty="0">
              <a:latin typeface="Times New Roman" pitchFamily="18" charset="0"/>
              <a:cs typeface="Times New Roman" pitchFamily="18" charset="0"/>
            </a:endParaRPr>
          </a:p>
        </p:txBody>
      </p:sp>
      <p:sp>
        <p:nvSpPr>
          <p:cNvPr id="6" name="Прямоугольник 5"/>
          <p:cNvSpPr/>
          <p:nvPr/>
        </p:nvSpPr>
        <p:spPr>
          <a:xfrm>
            <a:off x="3714744" y="2786058"/>
            <a:ext cx="5218127" cy="1200329"/>
          </a:xfrm>
          <a:prstGeom prst="rect">
            <a:avLst/>
          </a:prstGeom>
        </p:spPr>
        <p:txBody>
          <a:bodyPr wrap="square">
            <a:spAutoFit/>
          </a:bodyPr>
          <a:lstStyle/>
          <a:p>
            <a:pPr algn="just"/>
            <a:r>
              <a:rPr lang="ru-RU" b="1" dirty="0" smtClean="0">
                <a:solidFill>
                  <a:srgbClr val="002060"/>
                </a:solidFill>
                <a:latin typeface="Times New Roman" pitchFamily="18" charset="0"/>
                <a:cs typeface="Times New Roman" pitchFamily="18" charset="0"/>
              </a:rPr>
              <a:t>     Миусский склон</a:t>
            </a:r>
            <a:r>
              <a:rPr lang="ru-RU" dirty="0" smtClean="0">
                <a:solidFill>
                  <a:srgbClr val="002060"/>
                </a:solidFill>
                <a:latin typeface="Times New Roman" pitchFamily="18" charset="0"/>
                <a:cs typeface="Times New Roman" pitchFamily="18" charset="0"/>
              </a:rPr>
              <a:t> – насаждения ореха грецкого, сосны обыкновенной, акации белой в сочетании с фрагментами целинной степи с ковыльной и разнотравно-злаковой растительностью. </a:t>
            </a:r>
            <a:endParaRPr lang="ru-RU" dirty="0"/>
          </a:p>
        </p:txBody>
      </p:sp>
      <p:pic>
        <p:nvPicPr>
          <p:cNvPr id="8194" name="Picture 2" descr="Beglitsa spit.jpg"/>
          <p:cNvPicPr>
            <a:picLocks noChangeAspect="1" noChangeArrowheads="1"/>
          </p:cNvPicPr>
          <p:nvPr/>
        </p:nvPicPr>
        <p:blipFill>
          <a:blip r:embed="rId2" cstate="print"/>
          <a:srcRect/>
          <a:stretch>
            <a:fillRect/>
          </a:stretch>
        </p:blipFill>
        <p:spPr bwMode="auto">
          <a:xfrm>
            <a:off x="5143504" y="785794"/>
            <a:ext cx="3724560" cy="1643074"/>
          </a:xfrm>
          <a:prstGeom prst="roundRect">
            <a:avLst>
              <a:gd name="adj" fmla="val 4167"/>
            </a:avLst>
          </a:prstGeom>
          <a:solidFill>
            <a:srgbClr val="FFFFFF"/>
          </a:solidFill>
          <a:ln w="76200" cap="sq">
            <a:solidFill>
              <a:schemeClr val="accent4">
                <a:lumMod val="5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8196" name="Picture 4" descr="http://900igr.net/up/datas/177857/037.jpg"/>
          <p:cNvPicPr>
            <a:picLocks noChangeAspect="1" noChangeArrowheads="1"/>
          </p:cNvPicPr>
          <p:nvPr/>
        </p:nvPicPr>
        <p:blipFill>
          <a:blip r:embed="rId3"/>
          <a:srcRect l="25000" t="45455" r="25000" b="6061"/>
          <a:stretch>
            <a:fillRect/>
          </a:stretch>
        </p:blipFill>
        <p:spPr bwMode="auto">
          <a:xfrm>
            <a:off x="571472" y="2428869"/>
            <a:ext cx="2714644" cy="1785950"/>
          </a:xfrm>
          <a:prstGeom prst="roundRect">
            <a:avLst>
              <a:gd name="adj" fmla="val 4167"/>
            </a:avLst>
          </a:prstGeom>
          <a:solidFill>
            <a:srgbClr val="FFFFFF"/>
          </a:solidFill>
          <a:ln w="76200" cap="sq">
            <a:solidFill>
              <a:schemeClr val="accent4">
                <a:lumMod val="5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8198" name="Picture 6" descr="ÐÐ¾Ð»Ð¾ÑÑÐµ Ð³Ð¾ÑÐºÐ¸, ÐÐµÑÐµÐ²ÑÑ Ð² ÑÑÐµÐ¿Ð¸"/>
          <p:cNvPicPr>
            <a:picLocks noChangeAspect="1" noChangeArrowheads="1"/>
          </p:cNvPicPr>
          <p:nvPr/>
        </p:nvPicPr>
        <p:blipFill>
          <a:blip r:embed="rId4" cstate="print"/>
          <a:srcRect/>
          <a:stretch>
            <a:fillRect/>
          </a:stretch>
        </p:blipFill>
        <p:spPr bwMode="auto">
          <a:xfrm>
            <a:off x="6143636" y="4857760"/>
            <a:ext cx="2643206" cy="1638788"/>
          </a:xfrm>
          <a:prstGeom prst="roundRect">
            <a:avLst>
              <a:gd name="adj" fmla="val 4167"/>
            </a:avLst>
          </a:prstGeom>
          <a:solidFill>
            <a:srgbClr val="FFFFFF"/>
          </a:solidFill>
          <a:ln w="76200" cap="sq">
            <a:solidFill>
              <a:schemeClr val="accent4">
                <a:lumMod val="5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0" name="Прямоугольник 9"/>
          <p:cNvSpPr/>
          <p:nvPr/>
        </p:nvSpPr>
        <p:spPr>
          <a:xfrm>
            <a:off x="142844" y="6072206"/>
            <a:ext cx="5857916" cy="646331"/>
          </a:xfrm>
          <a:prstGeom prst="rect">
            <a:avLst/>
          </a:prstGeom>
        </p:spPr>
        <p:txBody>
          <a:bodyPr wrap="square">
            <a:spAutoFit/>
          </a:bodyPr>
          <a:lstStyle/>
          <a:p>
            <a:r>
              <a:rPr lang="ru-RU" sz="1200" dirty="0" smtClean="0">
                <a:latin typeface="Times New Roman" pitchFamily="18" charset="0"/>
                <a:cs typeface="Times New Roman" pitchFamily="18" charset="0"/>
              </a:rPr>
              <a:t>     Донские зори </a:t>
            </a:r>
            <a:r>
              <a:rPr lang="en-US" sz="1200" dirty="0" smtClean="0">
                <a:latin typeface="Times New Roman" pitchFamily="18" charset="0"/>
                <a:cs typeface="Times New Roman" pitchFamily="18" charset="0"/>
              </a:rPr>
              <a:t>[</a:t>
            </a:r>
            <a:r>
              <a:rPr lang="ru-RU" sz="1200" dirty="0" smtClean="0">
                <a:latin typeface="Times New Roman" pitchFamily="18" charset="0"/>
                <a:cs typeface="Times New Roman" pitchFamily="18" charset="0"/>
              </a:rPr>
              <a:t>Электронный ресурс</a:t>
            </a:r>
            <a:r>
              <a:rPr lang="en-US" sz="1200" dirty="0" smtClean="0">
                <a:latin typeface="Times New Roman" pitchFamily="18" charset="0"/>
                <a:cs typeface="Times New Roman" pitchFamily="18" charset="0"/>
              </a:rPr>
              <a:t>]</a:t>
            </a:r>
            <a:r>
              <a:rPr lang="ru-RU" sz="1200" dirty="0" smtClean="0">
                <a:latin typeface="Times New Roman" pitchFamily="18" charset="0"/>
                <a:cs typeface="Times New Roman" pitchFamily="18" charset="0"/>
              </a:rPr>
              <a:t>: ПОЗНАВАТЕЛЬНЫЙ ПОРТАЛ О ДОНСКОМ КРАЕ. – Режим доступа: </a:t>
            </a:r>
            <a:r>
              <a:rPr lang="en-US" sz="1200" dirty="0" smtClean="0">
                <a:latin typeface="Times New Roman" pitchFamily="18" charset="0"/>
                <a:cs typeface="Times New Roman" pitchFamily="18" charset="0"/>
                <a:hlinkClick r:id="rId5"/>
              </a:rPr>
              <a:t>http://www.donrise.ru/memorial/tabid/346/Default.aspx</a:t>
            </a:r>
            <a:r>
              <a:rPr lang="ru-RU" sz="1200" dirty="0" smtClean="0">
                <a:solidFill>
                  <a:schemeClr val="accent1">
                    <a:lumMod val="90000"/>
                    <a:lumOff val="10000"/>
                  </a:schemeClr>
                </a:solidFill>
                <a:latin typeface="Times New Roman" pitchFamily="18" charset="0"/>
                <a:cs typeface="Times New Roman" pitchFamily="18" charset="0"/>
              </a:rPr>
              <a:t>. - (Дата обращения: 14.01.2019)</a:t>
            </a:r>
            <a:endParaRPr lang="ru-RU" sz="1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71802" y="142852"/>
            <a:ext cx="2406556" cy="369332"/>
          </a:xfrm>
          <a:prstGeom prst="rect">
            <a:avLst/>
          </a:prstGeom>
        </p:spPr>
        <p:txBody>
          <a:bodyPr wrap="none">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ru-RU" b="1" i="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Сальский район</a:t>
            </a:r>
            <a:endParaRPr lang="ru-RU"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Прямоугольник 2"/>
          <p:cNvSpPr/>
          <p:nvPr/>
        </p:nvSpPr>
        <p:spPr>
          <a:xfrm>
            <a:off x="3071802" y="642918"/>
            <a:ext cx="5857916" cy="1200329"/>
          </a:xfrm>
          <a:prstGeom prst="rect">
            <a:avLst/>
          </a:prstGeom>
        </p:spPr>
        <p:txBody>
          <a:bodyPr wrap="square">
            <a:spAutoFit/>
          </a:bodyPr>
          <a:lstStyle/>
          <a:p>
            <a:pPr algn="just"/>
            <a:r>
              <a:rPr lang="ru-RU" b="1" dirty="0" smtClean="0">
                <a:latin typeface="Times New Roman" pitchFamily="18" charset="0"/>
                <a:cs typeface="Times New Roman" pitchFamily="18" charset="0"/>
              </a:rPr>
              <a:t>     Балка Хлебная</a:t>
            </a:r>
            <a:r>
              <a:rPr lang="ru-RU" dirty="0" smtClean="0">
                <a:latin typeface="Times New Roman" pitchFamily="18" charset="0"/>
                <a:cs typeface="Times New Roman" pitchFamily="18" charset="0"/>
              </a:rPr>
              <a:t> – участок естественной степной растительности среди распаханных территорий, представленный ковыльно-грудницевыми, разнотравно-злаковыми, разнотравно-пырейными ассоциациями. </a:t>
            </a:r>
          </a:p>
        </p:txBody>
      </p:sp>
      <p:sp>
        <p:nvSpPr>
          <p:cNvPr id="4" name="Прямоугольник 3"/>
          <p:cNvSpPr/>
          <p:nvPr/>
        </p:nvSpPr>
        <p:spPr>
          <a:xfrm>
            <a:off x="2643174" y="3429000"/>
            <a:ext cx="3563989" cy="369332"/>
          </a:xfrm>
          <a:prstGeom prst="rect">
            <a:avLst/>
          </a:prstGeom>
        </p:spPr>
        <p:txBody>
          <a:bodyPr wrap="none">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ru-RU" b="1" i="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Семикаракорский район</a:t>
            </a:r>
            <a:endParaRPr lang="ru-RU"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5" name="Прямоугольник 4"/>
          <p:cNvSpPr/>
          <p:nvPr/>
        </p:nvSpPr>
        <p:spPr>
          <a:xfrm>
            <a:off x="2714612" y="3929066"/>
            <a:ext cx="6286544" cy="1477328"/>
          </a:xfrm>
          <a:prstGeom prst="rect">
            <a:avLst/>
          </a:prstGeom>
        </p:spPr>
        <p:txBody>
          <a:bodyPr wrap="square">
            <a:spAutoFit/>
          </a:bodyPr>
          <a:lstStyle/>
          <a:p>
            <a:pPr algn="just"/>
            <a:r>
              <a:rPr lang="ru-RU" b="1" dirty="0" smtClean="0">
                <a:latin typeface="Times New Roman" pitchFamily="18" charset="0"/>
                <a:cs typeface="Times New Roman" pitchFamily="18" charset="0"/>
              </a:rPr>
              <a:t>     Урочище «Петровская лука»</a:t>
            </a:r>
            <a:r>
              <a:rPr lang="ru-RU" dirty="0" smtClean="0">
                <a:latin typeface="Times New Roman" pitchFamily="18" charset="0"/>
                <a:cs typeface="Times New Roman" pitchFamily="18" charset="0"/>
              </a:rPr>
              <a:t> – хорошо сохранившийся пойменный лес естественного и искусственного происхождения, на территории имеются луга и болота, вследствие чего растительный и животный мир отличается большим разнообразием. </a:t>
            </a:r>
          </a:p>
        </p:txBody>
      </p:sp>
      <p:sp>
        <p:nvSpPr>
          <p:cNvPr id="6" name="Прямоугольник 5"/>
          <p:cNvSpPr/>
          <p:nvPr/>
        </p:nvSpPr>
        <p:spPr>
          <a:xfrm>
            <a:off x="142844" y="5357826"/>
            <a:ext cx="6000792" cy="923330"/>
          </a:xfrm>
          <a:prstGeom prst="rect">
            <a:avLst/>
          </a:prstGeom>
        </p:spPr>
        <p:txBody>
          <a:bodyPr wrap="square">
            <a:spAutoFit/>
          </a:bodyPr>
          <a:lstStyle/>
          <a:p>
            <a:pPr lvl="0" algn="just"/>
            <a:r>
              <a:rPr lang="ru-RU" b="1" dirty="0" smtClean="0">
                <a:solidFill>
                  <a:srgbClr val="002060"/>
                </a:solidFill>
                <a:latin typeface="Times New Roman" pitchFamily="18" charset="0"/>
                <a:cs typeface="Times New Roman" pitchFamily="18" charset="0"/>
              </a:rPr>
              <a:t>    Урочище «Сусарево»</a:t>
            </a:r>
            <a:r>
              <a:rPr lang="ru-RU" dirty="0" smtClean="0">
                <a:solidFill>
                  <a:srgbClr val="002060"/>
                </a:solidFill>
                <a:latin typeface="Times New Roman" pitchFamily="18" charset="0"/>
                <a:cs typeface="Times New Roman" pitchFamily="18" charset="0"/>
              </a:rPr>
              <a:t> – пойменный лес, местами перемежающийся луговой растительностью на полянах, а также с фрагментами лугов и болот. </a:t>
            </a:r>
            <a:endParaRPr lang="ru-RU" dirty="0">
              <a:solidFill>
                <a:srgbClr val="002060"/>
              </a:solidFill>
              <a:latin typeface="Times New Roman" pitchFamily="18" charset="0"/>
              <a:cs typeface="Times New Roman" pitchFamily="18" charset="0"/>
            </a:endParaRPr>
          </a:p>
        </p:txBody>
      </p:sp>
      <p:sp>
        <p:nvSpPr>
          <p:cNvPr id="7" name="Прямоугольник 6"/>
          <p:cNvSpPr/>
          <p:nvPr/>
        </p:nvSpPr>
        <p:spPr>
          <a:xfrm>
            <a:off x="142844" y="2143116"/>
            <a:ext cx="6000792" cy="1200329"/>
          </a:xfrm>
          <a:prstGeom prst="rect">
            <a:avLst/>
          </a:prstGeom>
        </p:spPr>
        <p:txBody>
          <a:bodyPr wrap="square">
            <a:spAutoFit/>
          </a:bodyPr>
          <a:lstStyle/>
          <a:p>
            <a:pPr algn="just"/>
            <a:r>
              <a:rPr lang="ru-RU" b="1" dirty="0" smtClean="0">
                <a:solidFill>
                  <a:srgbClr val="002060"/>
                </a:solidFill>
                <a:latin typeface="Times New Roman" pitchFamily="18" charset="0"/>
                <a:cs typeface="Times New Roman" pitchFamily="18" charset="0"/>
              </a:rPr>
              <a:t>     Остров на р. Маныч</a:t>
            </a:r>
            <a:r>
              <a:rPr lang="ru-RU" dirty="0" smtClean="0">
                <a:solidFill>
                  <a:srgbClr val="002060"/>
                </a:solidFill>
                <a:latin typeface="Times New Roman" pitchFamily="18" charset="0"/>
                <a:cs typeface="Times New Roman" pitchFamily="18" charset="0"/>
              </a:rPr>
              <a:t> – охраняемый ландшафт занимает два острова на р. Маныч, занятые злаковой степной растительностью террас с преобладанием ковылей, типчака, житняка. </a:t>
            </a:r>
            <a:endParaRPr lang="ru-RU" dirty="0"/>
          </a:p>
        </p:txBody>
      </p:sp>
      <p:pic>
        <p:nvPicPr>
          <p:cNvPr id="7170" name="Picture 2" descr="https://ic.pics.livejournal.com/serjcoltel/37892744/38324/38324_900.jpg"/>
          <p:cNvPicPr>
            <a:picLocks noChangeAspect="1" noChangeArrowheads="1"/>
          </p:cNvPicPr>
          <p:nvPr/>
        </p:nvPicPr>
        <p:blipFill>
          <a:blip r:embed="rId2" cstate="print"/>
          <a:srcRect/>
          <a:stretch>
            <a:fillRect/>
          </a:stretch>
        </p:blipFill>
        <p:spPr bwMode="auto">
          <a:xfrm>
            <a:off x="571472" y="428604"/>
            <a:ext cx="2214578" cy="1660934"/>
          </a:xfrm>
          <a:prstGeom prst="rect">
            <a:avLst/>
          </a:prstGeom>
          <a:solidFill>
            <a:srgbClr val="FFFFFF">
              <a:shade val="85000"/>
            </a:srgbClr>
          </a:solidFill>
          <a:ln w="57150" cap="sq">
            <a:solidFill>
              <a:schemeClr val="accent4">
                <a:lumMod val="5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172" name="Picture 4" descr="Ð¾Ð·ÐµÑÐ¾ Ð¼Ð°Ð½ÑÑ Ð³ÑÐ´Ð¸Ð»Ð¾ Ð² ÑÐ¾ÑÑÐ¾Ð²ÑÐºÐ¾Ð¹ Ð¾Ð±Ð»Ð°ÑÑÐ¸"/>
          <p:cNvPicPr>
            <a:picLocks noChangeAspect="1" noChangeArrowheads="1"/>
          </p:cNvPicPr>
          <p:nvPr/>
        </p:nvPicPr>
        <p:blipFill>
          <a:blip r:embed="rId3"/>
          <a:srcRect/>
          <a:stretch>
            <a:fillRect/>
          </a:stretch>
        </p:blipFill>
        <p:spPr bwMode="auto">
          <a:xfrm>
            <a:off x="6357950" y="2143116"/>
            <a:ext cx="1980800" cy="1318648"/>
          </a:xfrm>
          <a:prstGeom prst="rect">
            <a:avLst/>
          </a:prstGeom>
          <a:solidFill>
            <a:srgbClr val="FFFFFF">
              <a:shade val="85000"/>
            </a:srgbClr>
          </a:solidFill>
          <a:ln w="57150" cap="sq">
            <a:solidFill>
              <a:schemeClr val="accent4">
                <a:lumMod val="5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174" name="Picture 6" descr="https://cdn2.arhivurokov.ru/multiurok/html/2018/04/26/s_5ae1e0d14edd7/img43.jpg"/>
          <p:cNvPicPr>
            <a:picLocks noChangeAspect="1" noChangeArrowheads="1"/>
          </p:cNvPicPr>
          <p:nvPr/>
        </p:nvPicPr>
        <p:blipFill>
          <a:blip r:embed="rId4"/>
          <a:srcRect l="59766" t="31250" r="5077" b="29166"/>
          <a:stretch>
            <a:fillRect/>
          </a:stretch>
        </p:blipFill>
        <p:spPr bwMode="auto">
          <a:xfrm>
            <a:off x="357158" y="3643314"/>
            <a:ext cx="2143140" cy="1357322"/>
          </a:xfrm>
          <a:prstGeom prst="rect">
            <a:avLst/>
          </a:prstGeom>
          <a:solidFill>
            <a:srgbClr val="FFFFFF">
              <a:shade val="85000"/>
            </a:srgbClr>
          </a:solidFill>
          <a:ln w="57150" cap="sq">
            <a:solidFill>
              <a:schemeClr val="accent4">
                <a:lumMod val="5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176" name="Picture 8" descr="http://cs14115.vk.me/c623129/v623129575/10f3c/acFRU_p2R-8.jpg"/>
          <p:cNvPicPr>
            <a:picLocks noChangeAspect="1" noChangeArrowheads="1"/>
          </p:cNvPicPr>
          <p:nvPr/>
        </p:nvPicPr>
        <p:blipFill>
          <a:blip r:embed="rId5" cstate="print"/>
          <a:srcRect/>
          <a:stretch>
            <a:fillRect/>
          </a:stretch>
        </p:blipFill>
        <p:spPr bwMode="auto">
          <a:xfrm>
            <a:off x="6286512" y="5286388"/>
            <a:ext cx="2029315" cy="1347592"/>
          </a:xfrm>
          <a:prstGeom prst="rect">
            <a:avLst/>
          </a:prstGeom>
          <a:solidFill>
            <a:srgbClr val="FFFFFF">
              <a:shade val="85000"/>
            </a:srgbClr>
          </a:solidFill>
          <a:ln w="57150" cap="sq">
            <a:solidFill>
              <a:schemeClr val="accent4">
                <a:lumMod val="5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2" name="Прямоугольник 11"/>
          <p:cNvSpPr/>
          <p:nvPr/>
        </p:nvSpPr>
        <p:spPr>
          <a:xfrm>
            <a:off x="142844" y="6211669"/>
            <a:ext cx="6000792" cy="646331"/>
          </a:xfrm>
          <a:prstGeom prst="rect">
            <a:avLst/>
          </a:prstGeom>
        </p:spPr>
        <p:txBody>
          <a:bodyPr wrap="square">
            <a:spAutoFit/>
          </a:bodyPr>
          <a:lstStyle/>
          <a:p>
            <a:r>
              <a:rPr lang="ru-RU" sz="1200" dirty="0" smtClean="0">
                <a:latin typeface="Times New Roman" pitchFamily="18" charset="0"/>
                <a:cs typeface="Times New Roman" pitchFamily="18" charset="0"/>
              </a:rPr>
              <a:t>     Донские зори </a:t>
            </a:r>
            <a:r>
              <a:rPr lang="en-US" sz="1200" dirty="0" smtClean="0">
                <a:latin typeface="Times New Roman" pitchFamily="18" charset="0"/>
                <a:cs typeface="Times New Roman" pitchFamily="18" charset="0"/>
              </a:rPr>
              <a:t>[</a:t>
            </a:r>
            <a:r>
              <a:rPr lang="ru-RU" sz="1200" dirty="0" smtClean="0">
                <a:latin typeface="Times New Roman" pitchFamily="18" charset="0"/>
                <a:cs typeface="Times New Roman" pitchFamily="18" charset="0"/>
              </a:rPr>
              <a:t>Электронный ресурс</a:t>
            </a:r>
            <a:r>
              <a:rPr lang="en-US" sz="1200" dirty="0" smtClean="0">
                <a:latin typeface="Times New Roman" pitchFamily="18" charset="0"/>
                <a:cs typeface="Times New Roman" pitchFamily="18" charset="0"/>
              </a:rPr>
              <a:t>]</a:t>
            </a:r>
            <a:r>
              <a:rPr lang="ru-RU" sz="1200" dirty="0" smtClean="0">
                <a:latin typeface="Times New Roman" pitchFamily="18" charset="0"/>
                <a:cs typeface="Times New Roman" pitchFamily="18" charset="0"/>
              </a:rPr>
              <a:t>: ПОЗНАВАТЕЛЬНЫЙ ПОРТАЛ О ДОНСКОМ КРАЕ. – Режим доступа: </a:t>
            </a:r>
            <a:r>
              <a:rPr lang="en-US" sz="1200" dirty="0" smtClean="0">
                <a:latin typeface="Times New Roman" pitchFamily="18" charset="0"/>
                <a:cs typeface="Times New Roman" pitchFamily="18" charset="0"/>
                <a:hlinkClick r:id="rId6"/>
              </a:rPr>
              <a:t>http://www.donrise.ru/memorial/tabid/346/Default.aspx</a:t>
            </a:r>
            <a:r>
              <a:rPr lang="ru-RU" sz="1200" dirty="0" smtClean="0">
                <a:solidFill>
                  <a:schemeClr val="accent1">
                    <a:lumMod val="90000"/>
                    <a:lumOff val="10000"/>
                  </a:schemeClr>
                </a:solidFill>
                <a:latin typeface="Times New Roman" pitchFamily="18" charset="0"/>
                <a:cs typeface="Times New Roman" pitchFamily="18" charset="0"/>
              </a:rPr>
              <a:t>. - (Дата обращения: 14.01.2019)</a:t>
            </a:r>
            <a:endParaRPr lang="ru-RU" sz="1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14678" y="142852"/>
            <a:ext cx="2544286" cy="369332"/>
          </a:xfrm>
          <a:prstGeom prst="rect">
            <a:avLst/>
          </a:prstGeom>
        </p:spPr>
        <p:txBody>
          <a:bodyPr wrap="none">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ru-RU" b="1" i="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Советский район</a:t>
            </a:r>
            <a:endParaRPr lang="ru-RU"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Прямоугольник 2"/>
          <p:cNvSpPr/>
          <p:nvPr/>
        </p:nvSpPr>
        <p:spPr>
          <a:xfrm>
            <a:off x="3357554" y="714356"/>
            <a:ext cx="5500726" cy="1754326"/>
          </a:xfrm>
          <a:prstGeom prst="rect">
            <a:avLst/>
          </a:prstGeom>
        </p:spPr>
        <p:txBody>
          <a:bodyPr wrap="square">
            <a:spAutoFit/>
          </a:bodyPr>
          <a:lstStyle/>
          <a:p>
            <a:pPr algn="just"/>
            <a:r>
              <a:rPr lang="ru-RU" b="1" dirty="0" smtClean="0">
                <a:latin typeface="Times New Roman" pitchFamily="18" charset="0"/>
                <a:cs typeface="Times New Roman" pitchFamily="18" charset="0"/>
              </a:rPr>
              <a:t>     Чернышевские пески</a:t>
            </a:r>
            <a:r>
              <a:rPr lang="ru-RU" dirty="0" smtClean="0">
                <a:latin typeface="Times New Roman" pitchFamily="18" charset="0"/>
                <a:cs typeface="Times New Roman" pitchFamily="18" charset="0"/>
              </a:rPr>
              <a:t> – зеленый оазис в степи, созданный посадкой сосны обыкновенной и крымской с 1906 по 1939 годы. Является результатом человеческого умения преобразовывать природу, облагораживать ее. Обитает около 30 видов, занесенных в Красную книгу Ростовской области. </a:t>
            </a:r>
            <a:endParaRPr lang="ru-RU" dirty="0">
              <a:latin typeface="Times New Roman" pitchFamily="18" charset="0"/>
              <a:cs typeface="Times New Roman" pitchFamily="18" charset="0"/>
            </a:endParaRPr>
          </a:p>
        </p:txBody>
      </p:sp>
      <p:sp>
        <p:nvSpPr>
          <p:cNvPr id="4" name="Прямоугольник 3"/>
          <p:cNvSpPr/>
          <p:nvPr/>
        </p:nvSpPr>
        <p:spPr>
          <a:xfrm>
            <a:off x="3071802" y="2857496"/>
            <a:ext cx="2852063" cy="369332"/>
          </a:xfrm>
          <a:prstGeom prst="rect">
            <a:avLst/>
          </a:prstGeom>
        </p:spPr>
        <p:txBody>
          <a:bodyPr wrap="none">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ru-RU"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Тарасовский район</a:t>
            </a:r>
            <a:endParaRPr lang="ru-RU"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5" name="Прямоугольник 4"/>
          <p:cNvSpPr/>
          <p:nvPr/>
        </p:nvSpPr>
        <p:spPr>
          <a:xfrm>
            <a:off x="214282" y="3357562"/>
            <a:ext cx="5357850" cy="1200329"/>
          </a:xfrm>
          <a:prstGeom prst="rect">
            <a:avLst/>
          </a:prstGeom>
        </p:spPr>
        <p:txBody>
          <a:bodyPr wrap="square">
            <a:spAutoFit/>
          </a:bodyPr>
          <a:lstStyle/>
          <a:p>
            <a:pPr algn="just"/>
            <a:r>
              <a:rPr lang="ru-RU" b="1" dirty="0" smtClean="0">
                <a:latin typeface="Times New Roman" pitchFamily="18" charset="0"/>
                <a:cs typeface="Times New Roman" pitchFamily="18" charset="0"/>
              </a:rPr>
              <a:t>     Гора Городище</a:t>
            </a:r>
            <a:r>
              <a:rPr lang="ru-RU" dirty="0" smtClean="0">
                <a:latin typeface="Times New Roman" pitchFamily="18" charset="0"/>
                <a:cs typeface="Times New Roman" pitchFamily="18" charset="0"/>
              </a:rPr>
              <a:t> – каменистое образование в виде горы, полой внутри и покрытой растительностью, присущей лесной и степной флоре. По впадинам камней гора присыпана песком. </a:t>
            </a:r>
          </a:p>
        </p:txBody>
      </p:sp>
      <p:sp>
        <p:nvSpPr>
          <p:cNvPr id="6" name="Прямоугольник 5"/>
          <p:cNvSpPr/>
          <p:nvPr/>
        </p:nvSpPr>
        <p:spPr>
          <a:xfrm>
            <a:off x="2428860" y="5000636"/>
            <a:ext cx="6215106" cy="1200329"/>
          </a:xfrm>
          <a:prstGeom prst="rect">
            <a:avLst/>
          </a:prstGeom>
        </p:spPr>
        <p:txBody>
          <a:bodyPr wrap="square">
            <a:spAutoFit/>
          </a:bodyPr>
          <a:lstStyle/>
          <a:p>
            <a:pPr algn="just"/>
            <a:r>
              <a:rPr lang="ru-RU" b="1" dirty="0" smtClean="0">
                <a:solidFill>
                  <a:srgbClr val="002060"/>
                </a:solidFill>
                <a:latin typeface="Times New Roman" pitchFamily="18" charset="0"/>
                <a:cs typeface="Times New Roman" pitchFamily="18" charset="0"/>
              </a:rPr>
              <a:t>    Степные колки</a:t>
            </a:r>
            <a:r>
              <a:rPr lang="ru-RU" dirty="0" smtClean="0">
                <a:solidFill>
                  <a:srgbClr val="002060"/>
                </a:solidFill>
                <a:latin typeface="Times New Roman" pitchFamily="18" charset="0"/>
                <a:cs typeface="Times New Roman" pitchFamily="18" charset="0"/>
              </a:rPr>
              <a:t> – березовые, осиновые, дубовые насаждения и посадки сосны на песчаных массивах. Имеются насаждения тополя, заросли осины, ивы остролистной и ольхи черной, акации, гледичии.</a:t>
            </a:r>
            <a:endParaRPr lang="ru-RU" dirty="0"/>
          </a:p>
        </p:txBody>
      </p:sp>
      <p:pic>
        <p:nvPicPr>
          <p:cNvPr id="6146" name="Picture 2" descr="https://www.vipgeo.ru/uploads/content_image/large/74095.jpg"/>
          <p:cNvPicPr>
            <a:picLocks noChangeAspect="1" noChangeArrowheads="1"/>
          </p:cNvPicPr>
          <p:nvPr/>
        </p:nvPicPr>
        <p:blipFill>
          <a:blip r:embed="rId2"/>
          <a:srcRect/>
          <a:stretch>
            <a:fillRect/>
          </a:stretch>
        </p:blipFill>
        <p:spPr bwMode="auto">
          <a:xfrm>
            <a:off x="357158" y="642918"/>
            <a:ext cx="2714644" cy="2035983"/>
          </a:xfrm>
          <a:prstGeom prst="rect">
            <a:avLst/>
          </a:prstGeom>
          <a:ln>
            <a:noFill/>
          </a:ln>
          <a:effectLst>
            <a:glow rad="228600">
              <a:schemeClr val="accent5">
                <a:satMod val="175000"/>
                <a:alpha val="40000"/>
              </a:schemeClr>
            </a:glow>
            <a:outerShdw blurRad="292100" dist="139700" dir="2700000" algn="tl" rotWithShape="0">
              <a:srgbClr val="333333">
                <a:alpha val="65000"/>
              </a:srgbClr>
            </a:outerShdw>
          </a:effectLst>
        </p:spPr>
      </p:pic>
      <p:pic>
        <p:nvPicPr>
          <p:cNvPr id="6148" name="Picture 4" descr="http://photos.wikimapia.org/p/00/02/16/07/58_full.jpeg"/>
          <p:cNvPicPr>
            <a:picLocks noChangeAspect="1" noChangeArrowheads="1"/>
          </p:cNvPicPr>
          <p:nvPr/>
        </p:nvPicPr>
        <p:blipFill>
          <a:blip r:embed="rId3" cstate="print"/>
          <a:srcRect/>
          <a:stretch>
            <a:fillRect/>
          </a:stretch>
        </p:blipFill>
        <p:spPr bwMode="auto">
          <a:xfrm>
            <a:off x="6000760" y="3143248"/>
            <a:ext cx="2734684" cy="1733521"/>
          </a:xfrm>
          <a:prstGeom prst="rect">
            <a:avLst/>
          </a:prstGeom>
          <a:ln>
            <a:noFill/>
          </a:ln>
          <a:effectLst>
            <a:glow rad="228600">
              <a:schemeClr val="accent5">
                <a:satMod val="175000"/>
                <a:alpha val="40000"/>
              </a:schemeClr>
            </a:glow>
            <a:outerShdw blurRad="292100" dist="139700" dir="2700000" algn="tl" rotWithShape="0">
              <a:srgbClr val="333333">
                <a:alpha val="65000"/>
              </a:srgbClr>
            </a:outerShdw>
          </a:effectLst>
        </p:spPr>
      </p:pic>
      <p:pic>
        <p:nvPicPr>
          <p:cNvPr id="6150" name="Picture 6" descr="http://photo.foto-planeta.com/view/4/8/5/7/rossosh-485707.jpg"/>
          <p:cNvPicPr>
            <a:picLocks noChangeAspect="1" noChangeArrowheads="1"/>
          </p:cNvPicPr>
          <p:nvPr/>
        </p:nvPicPr>
        <p:blipFill>
          <a:blip r:embed="rId4" cstate="print"/>
          <a:srcRect/>
          <a:stretch>
            <a:fillRect/>
          </a:stretch>
        </p:blipFill>
        <p:spPr bwMode="auto">
          <a:xfrm>
            <a:off x="285720" y="4786322"/>
            <a:ext cx="2000264" cy="1499022"/>
          </a:xfrm>
          <a:prstGeom prst="rect">
            <a:avLst/>
          </a:prstGeom>
          <a:ln>
            <a:noFill/>
          </a:ln>
          <a:effectLst>
            <a:glow rad="228600">
              <a:schemeClr val="accent5">
                <a:satMod val="175000"/>
                <a:alpha val="40000"/>
              </a:schemeClr>
            </a:glow>
            <a:outerShdw blurRad="292100" dist="139700" dir="2700000" algn="tl" rotWithShape="0">
              <a:srgbClr val="333333">
                <a:alpha val="65000"/>
              </a:srgbClr>
            </a:outerShdw>
          </a:effectLst>
        </p:spPr>
      </p:pic>
      <p:sp>
        <p:nvSpPr>
          <p:cNvPr id="10" name="Прямоугольник 9"/>
          <p:cNvSpPr/>
          <p:nvPr/>
        </p:nvSpPr>
        <p:spPr>
          <a:xfrm>
            <a:off x="2571736" y="6211669"/>
            <a:ext cx="6429420" cy="646331"/>
          </a:xfrm>
          <a:prstGeom prst="rect">
            <a:avLst/>
          </a:prstGeom>
        </p:spPr>
        <p:txBody>
          <a:bodyPr wrap="square">
            <a:spAutoFit/>
          </a:bodyPr>
          <a:lstStyle/>
          <a:p>
            <a:r>
              <a:rPr lang="ru-RU" sz="1200" dirty="0" smtClean="0">
                <a:latin typeface="Times New Roman" pitchFamily="18" charset="0"/>
                <a:cs typeface="Times New Roman" pitchFamily="18" charset="0"/>
              </a:rPr>
              <a:t>     Донские зори </a:t>
            </a:r>
            <a:r>
              <a:rPr lang="en-US" sz="1200" dirty="0" smtClean="0">
                <a:latin typeface="Times New Roman" pitchFamily="18" charset="0"/>
                <a:cs typeface="Times New Roman" pitchFamily="18" charset="0"/>
              </a:rPr>
              <a:t>[</a:t>
            </a:r>
            <a:r>
              <a:rPr lang="ru-RU" sz="1200" dirty="0" smtClean="0">
                <a:latin typeface="Times New Roman" pitchFamily="18" charset="0"/>
                <a:cs typeface="Times New Roman" pitchFamily="18" charset="0"/>
              </a:rPr>
              <a:t>Электронный ресурс</a:t>
            </a:r>
            <a:r>
              <a:rPr lang="en-US" sz="1200" dirty="0" smtClean="0">
                <a:latin typeface="Times New Roman" pitchFamily="18" charset="0"/>
                <a:cs typeface="Times New Roman" pitchFamily="18" charset="0"/>
              </a:rPr>
              <a:t>]</a:t>
            </a:r>
            <a:r>
              <a:rPr lang="ru-RU" sz="1200" dirty="0" smtClean="0">
                <a:latin typeface="Times New Roman" pitchFamily="18" charset="0"/>
                <a:cs typeface="Times New Roman" pitchFamily="18" charset="0"/>
              </a:rPr>
              <a:t>: ПОЗНАВАТЕЛЬНЫЙ ПОРТАЛ О ДОНСКОМ КРАЕ. – Режим доступа: </a:t>
            </a:r>
            <a:r>
              <a:rPr lang="en-US" sz="1200" dirty="0" smtClean="0">
                <a:latin typeface="Times New Roman" pitchFamily="18" charset="0"/>
                <a:cs typeface="Times New Roman" pitchFamily="18" charset="0"/>
                <a:hlinkClick r:id="rId5"/>
              </a:rPr>
              <a:t>http://www.donrise.ru/memorial/tabid/346/Default.aspx</a:t>
            </a:r>
            <a:r>
              <a:rPr lang="ru-RU" sz="1200" dirty="0" smtClean="0">
                <a:solidFill>
                  <a:schemeClr val="accent1">
                    <a:lumMod val="90000"/>
                    <a:lumOff val="10000"/>
                  </a:schemeClr>
                </a:solidFill>
                <a:latin typeface="Times New Roman" pitchFamily="18" charset="0"/>
                <a:cs typeface="Times New Roman" pitchFamily="18" charset="0"/>
              </a:rPr>
              <a:t>. - (Дата обращения: 14.01.2019)</a:t>
            </a:r>
            <a:endParaRPr lang="ru-RU" sz="1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86050" y="142852"/>
            <a:ext cx="3163495" cy="369332"/>
          </a:xfrm>
          <a:prstGeom prst="rect">
            <a:avLst/>
          </a:prstGeom>
        </p:spPr>
        <p:txBody>
          <a:bodyPr wrap="none">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ru-RU" b="1" i="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Усть-Донецкий район</a:t>
            </a:r>
            <a:endParaRPr lang="ru-RU"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Прямоугольник 2"/>
          <p:cNvSpPr/>
          <p:nvPr/>
        </p:nvSpPr>
        <p:spPr>
          <a:xfrm>
            <a:off x="357158" y="785794"/>
            <a:ext cx="6072230" cy="1200329"/>
          </a:xfrm>
          <a:prstGeom prst="rect">
            <a:avLst/>
          </a:prstGeom>
        </p:spPr>
        <p:txBody>
          <a:bodyPr wrap="square">
            <a:spAutoFit/>
          </a:bodyPr>
          <a:lstStyle/>
          <a:p>
            <a:pPr algn="just"/>
            <a:r>
              <a:rPr lang="ru-RU" b="1" dirty="0" smtClean="0">
                <a:latin typeface="Times New Roman" pitchFamily="18" charset="0"/>
                <a:cs typeface="Times New Roman" pitchFamily="18" charset="0"/>
              </a:rPr>
              <a:t>     Балка Власова</a:t>
            </a:r>
            <a:r>
              <a:rPr lang="ru-RU" dirty="0" smtClean="0">
                <a:latin typeface="Times New Roman" pitchFamily="18" charset="0"/>
                <a:cs typeface="Times New Roman" pitchFamily="18" charset="0"/>
              </a:rPr>
              <a:t> – крайний юго-западный форпост байрачных лесов в бассейне Нижнего Дона – эталон типичной южной дубравы с высоким уровнем эндемизма (средиземноморский тип</a:t>
            </a:r>
          </a:p>
        </p:txBody>
      </p:sp>
      <p:pic>
        <p:nvPicPr>
          <p:cNvPr id="25602" name="Picture 2" descr="http://www.donland.ru/Data/Sites/1/media/about/nature/oopt_5.jpg"/>
          <p:cNvPicPr>
            <a:picLocks noChangeAspect="1" noChangeArrowheads="1"/>
          </p:cNvPicPr>
          <p:nvPr/>
        </p:nvPicPr>
        <p:blipFill>
          <a:blip r:embed="rId2"/>
          <a:srcRect/>
          <a:stretch>
            <a:fillRect/>
          </a:stretch>
        </p:blipFill>
        <p:spPr bwMode="auto">
          <a:xfrm>
            <a:off x="6858016" y="4000504"/>
            <a:ext cx="2038314" cy="1357322"/>
          </a:xfrm>
          <a:prstGeom prst="snip2DiagRect">
            <a:avLst>
              <a:gd name="adj1" fmla="val 0"/>
              <a:gd name="adj2" fmla="val 27163"/>
            </a:avLst>
          </a:prstGeom>
          <a:solidFill>
            <a:srgbClr val="FFFFFF">
              <a:shade val="85000"/>
            </a:srgbClr>
          </a:solidFill>
          <a:ln w="88900" cap="sq">
            <a:solidFill>
              <a:schemeClr val="accent4">
                <a:lumMod val="5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Прямоугольник 4"/>
          <p:cNvSpPr/>
          <p:nvPr/>
        </p:nvSpPr>
        <p:spPr>
          <a:xfrm>
            <a:off x="2143108" y="5500702"/>
            <a:ext cx="6858048" cy="646331"/>
          </a:xfrm>
          <a:prstGeom prst="rect">
            <a:avLst/>
          </a:prstGeom>
        </p:spPr>
        <p:txBody>
          <a:bodyPr wrap="square">
            <a:spAutoFit/>
          </a:bodyPr>
          <a:lstStyle/>
          <a:p>
            <a:pPr algn="just"/>
            <a:r>
              <a:rPr lang="ru-RU" b="1" dirty="0" smtClean="0">
                <a:solidFill>
                  <a:srgbClr val="002060"/>
                </a:solidFill>
                <a:latin typeface="Times New Roman" pitchFamily="18" charset="0"/>
                <a:cs typeface="Times New Roman" pitchFamily="18" charset="0"/>
              </a:rPr>
              <a:t>    Урочище «</a:t>
            </a:r>
            <a:r>
              <a:rPr lang="ru-RU" b="1" dirty="0" err="1" smtClean="0">
                <a:solidFill>
                  <a:srgbClr val="002060"/>
                </a:solidFill>
                <a:latin typeface="Times New Roman" pitchFamily="18" charset="0"/>
                <a:cs typeface="Times New Roman" pitchFamily="18" charset="0"/>
              </a:rPr>
              <a:t>Огиб</a:t>
            </a:r>
            <a:r>
              <a:rPr lang="ru-RU" b="1" dirty="0" smtClean="0">
                <a:solidFill>
                  <a:srgbClr val="002060"/>
                </a:solidFill>
                <a:latin typeface="Times New Roman" pitchFamily="18" charset="0"/>
                <a:cs typeface="Times New Roman" pitchFamily="18" charset="0"/>
              </a:rPr>
              <a:t>»</a:t>
            </a:r>
            <a:r>
              <a:rPr lang="ru-RU" dirty="0" smtClean="0">
                <a:solidFill>
                  <a:srgbClr val="002060"/>
                </a:solidFill>
                <a:latin typeface="Times New Roman" pitchFamily="18" charset="0"/>
                <a:cs typeface="Times New Roman" pitchFamily="18" charset="0"/>
              </a:rPr>
              <a:t> – пойменный лес с породным составом из дуба, вяза, клена, тополя и ольхи.</a:t>
            </a:r>
            <a:endParaRPr lang="ru-RU" dirty="0"/>
          </a:p>
        </p:txBody>
      </p:sp>
      <p:sp>
        <p:nvSpPr>
          <p:cNvPr id="6" name="Прямоугольник 5"/>
          <p:cNvSpPr/>
          <p:nvPr/>
        </p:nvSpPr>
        <p:spPr>
          <a:xfrm>
            <a:off x="214282" y="4071942"/>
            <a:ext cx="6429420" cy="1200329"/>
          </a:xfrm>
          <a:prstGeom prst="rect">
            <a:avLst/>
          </a:prstGeom>
        </p:spPr>
        <p:txBody>
          <a:bodyPr wrap="square">
            <a:spAutoFit/>
          </a:bodyPr>
          <a:lstStyle/>
          <a:p>
            <a:pPr algn="just"/>
            <a:r>
              <a:rPr lang="ru-RU" b="1" dirty="0" smtClean="0">
                <a:solidFill>
                  <a:srgbClr val="002060"/>
                </a:solidFill>
                <a:latin typeface="Times New Roman" pitchFamily="18" charset="0"/>
                <a:cs typeface="Times New Roman" pitchFamily="18" charset="0"/>
              </a:rPr>
              <a:t>     </a:t>
            </a:r>
            <a:r>
              <a:rPr lang="ru-RU" b="1" dirty="0" err="1" smtClean="0">
                <a:solidFill>
                  <a:srgbClr val="002060"/>
                </a:solidFill>
                <a:latin typeface="Times New Roman" pitchFamily="18" charset="0"/>
                <a:cs typeface="Times New Roman" pitchFamily="18" charset="0"/>
              </a:rPr>
              <a:t>Раздорские</a:t>
            </a:r>
            <a:r>
              <a:rPr lang="ru-RU" b="1" dirty="0" smtClean="0">
                <a:solidFill>
                  <a:srgbClr val="002060"/>
                </a:solidFill>
                <a:latin typeface="Times New Roman" pitchFamily="18" charset="0"/>
                <a:cs typeface="Times New Roman" pitchFamily="18" charset="0"/>
              </a:rPr>
              <a:t> склоны</a:t>
            </a:r>
            <a:r>
              <a:rPr lang="ru-RU" dirty="0" smtClean="0">
                <a:solidFill>
                  <a:srgbClr val="002060"/>
                </a:solidFill>
                <a:latin typeface="Times New Roman" pitchFamily="18" charset="0"/>
                <a:cs typeface="Times New Roman" pitchFamily="18" charset="0"/>
              </a:rPr>
              <a:t> – высокий берег р. Дон с живописными выступами («лбами»), на которых сформировалась </a:t>
            </a:r>
            <a:r>
              <a:rPr lang="ru-RU" dirty="0" err="1" smtClean="0">
                <a:solidFill>
                  <a:srgbClr val="002060"/>
                </a:solidFill>
                <a:latin typeface="Times New Roman" pitchFamily="18" charset="0"/>
                <a:cs typeface="Times New Roman" pitchFamily="18" charset="0"/>
              </a:rPr>
              <a:t>разнотравно-злаково-ковыльная</a:t>
            </a:r>
            <a:r>
              <a:rPr lang="ru-RU" dirty="0" smtClean="0">
                <a:solidFill>
                  <a:srgbClr val="002060"/>
                </a:solidFill>
                <a:latin typeface="Times New Roman" pitchFamily="18" charset="0"/>
                <a:cs typeface="Times New Roman" pitchFamily="18" charset="0"/>
              </a:rPr>
              <a:t> растительность, и балками, врезающимися в склон с островками </a:t>
            </a:r>
            <a:r>
              <a:rPr lang="ru-RU" dirty="0" err="1" smtClean="0">
                <a:solidFill>
                  <a:srgbClr val="002060"/>
                </a:solidFill>
                <a:latin typeface="Times New Roman" pitchFamily="18" charset="0"/>
                <a:cs typeface="Times New Roman" pitchFamily="18" charset="0"/>
              </a:rPr>
              <a:t>байрачных</a:t>
            </a:r>
            <a:r>
              <a:rPr lang="ru-RU" dirty="0" smtClean="0">
                <a:solidFill>
                  <a:srgbClr val="002060"/>
                </a:solidFill>
                <a:latin typeface="Times New Roman" pitchFamily="18" charset="0"/>
                <a:cs typeface="Times New Roman" pitchFamily="18" charset="0"/>
              </a:rPr>
              <a:t> лесов.</a:t>
            </a:r>
            <a:endParaRPr lang="ru-RU" dirty="0"/>
          </a:p>
        </p:txBody>
      </p:sp>
      <p:sp>
        <p:nvSpPr>
          <p:cNvPr id="7" name="Прямоугольник 6"/>
          <p:cNvSpPr/>
          <p:nvPr/>
        </p:nvSpPr>
        <p:spPr>
          <a:xfrm>
            <a:off x="2643174" y="2357430"/>
            <a:ext cx="6200799" cy="1754326"/>
          </a:xfrm>
          <a:prstGeom prst="rect">
            <a:avLst/>
          </a:prstGeom>
        </p:spPr>
        <p:txBody>
          <a:bodyPr wrap="square">
            <a:spAutoFit/>
          </a:bodyPr>
          <a:lstStyle/>
          <a:p>
            <a:pPr algn="just"/>
            <a:r>
              <a:rPr lang="ru-RU" b="1" dirty="0" smtClean="0">
                <a:solidFill>
                  <a:srgbClr val="002060"/>
                </a:solidFill>
                <a:latin typeface="Times New Roman" pitchFamily="18" charset="0"/>
                <a:cs typeface="Times New Roman" pitchFamily="18" charset="0"/>
              </a:rPr>
              <a:t>     </a:t>
            </a:r>
            <a:r>
              <a:rPr lang="ru-RU" b="1" dirty="0" err="1" smtClean="0">
                <a:solidFill>
                  <a:srgbClr val="002060"/>
                </a:solidFill>
                <a:latin typeface="Times New Roman" pitchFamily="18" charset="0"/>
                <a:cs typeface="Times New Roman" pitchFamily="18" charset="0"/>
              </a:rPr>
              <a:t>Кундрюченские</a:t>
            </a:r>
            <a:r>
              <a:rPr lang="ru-RU" b="1" dirty="0" smtClean="0">
                <a:solidFill>
                  <a:srgbClr val="002060"/>
                </a:solidFill>
                <a:latin typeface="Times New Roman" pitchFamily="18" charset="0"/>
                <a:cs typeface="Times New Roman" pitchFamily="18" charset="0"/>
              </a:rPr>
              <a:t> пески</a:t>
            </a:r>
            <a:r>
              <a:rPr lang="ru-RU" dirty="0" smtClean="0">
                <a:solidFill>
                  <a:srgbClr val="002060"/>
                </a:solidFill>
                <a:latin typeface="Times New Roman" pitchFamily="18" charset="0"/>
                <a:cs typeface="Times New Roman" pitchFamily="18" charset="0"/>
              </a:rPr>
              <a:t> представляют собой междуречный песчаный массив, включают дубовые, ольховые и березовые колки, песчаные степи и луга, фрагменты барханных песков. Псамофитный природный комплекс – болота, луга, богатый видовой состав растительного и животного мира. </a:t>
            </a:r>
            <a:endParaRPr lang="ru-RU" dirty="0"/>
          </a:p>
        </p:txBody>
      </p:sp>
      <p:pic>
        <p:nvPicPr>
          <p:cNvPr id="5122" name="Picture 2" descr="http://900igr.net/up/datas/177857/038.jpg"/>
          <p:cNvPicPr>
            <a:picLocks noChangeAspect="1" noChangeArrowheads="1"/>
          </p:cNvPicPr>
          <p:nvPr/>
        </p:nvPicPr>
        <p:blipFill>
          <a:blip r:embed="rId3"/>
          <a:srcRect l="3125" t="39584" r="57031" b="21874"/>
          <a:stretch>
            <a:fillRect/>
          </a:stretch>
        </p:blipFill>
        <p:spPr bwMode="auto">
          <a:xfrm>
            <a:off x="6643702" y="642918"/>
            <a:ext cx="2228093" cy="1616460"/>
          </a:xfrm>
          <a:prstGeom prst="round2DiagRect">
            <a:avLst>
              <a:gd name="adj1" fmla="val 27143"/>
              <a:gd name="adj2" fmla="val 0"/>
            </a:avLst>
          </a:prstGeom>
          <a:ln w="88900" cap="sq">
            <a:solidFill>
              <a:schemeClr val="accent4">
                <a:lumMod val="50000"/>
              </a:schemeClr>
            </a:solidFill>
            <a:miter lim="800000"/>
          </a:ln>
          <a:effectLst>
            <a:outerShdw blurRad="254000" algn="tl" rotWithShape="0">
              <a:srgbClr val="000000">
                <a:alpha val="43000"/>
              </a:srgbClr>
            </a:outerShdw>
          </a:effectLst>
        </p:spPr>
      </p:pic>
      <p:pic>
        <p:nvPicPr>
          <p:cNvPr id="4" name="Picture 2" descr="http://meotyda.ru/sites/default/files/images/uploads/Stanichnik/16-05-09/1.jpg"/>
          <p:cNvPicPr>
            <a:picLocks noChangeAspect="1" noChangeArrowheads="1"/>
          </p:cNvPicPr>
          <p:nvPr/>
        </p:nvPicPr>
        <p:blipFill>
          <a:blip r:embed="rId4" cstate="print"/>
          <a:srcRect/>
          <a:stretch>
            <a:fillRect/>
          </a:stretch>
        </p:blipFill>
        <p:spPr bwMode="auto">
          <a:xfrm>
            <a:off x="285720" y="2214554"/>
            <a:ext cx="2107403" cy="1404702"/>
          </a:xfrm>
          <a:prstGeom prst="snip2DiagRect">
            <a:avLst>
              <a:gd name="adj1" fmla="val 0"/>
              <a:gd name="adj2" fmla="val 36248"/>
            </a:avLst>
          </a:prstGeom>
          <a:solidFill>
            <a:srgbClr val="FFFFFF">
              <a:shade val="85000"/>
            </a:srgbClr>
          </a:solidFill>
          <a:ln w="88900" cap="sq">
            <a:solidFill>
              <a:schemeClr val="accent4">
                <a:lumMod val="5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124" name="Picture 4" descr="http://i065.radikal.ru/1402/b2/73a3466da310.jpg"/>
          <p:cNvPicPr>
            <a:picLocks noChangeAspect="1" noChangeArrowheads="1"/>
          </p:cNvPicPr>
          <p:nvPr/>
        </p:nvPicPr>
        <p:blipFill>
          <a:blip r:embed="rId5" cstate="print"/>
          <a:srcRect/>
          <a:stretch>
            <a:fillRect/>
          </a:stretch>
        </p:blipFill>
        <p:spPr bwMode="auto">
          <a:xfrm>
            <a:off x="285720" y="5357826"/>
            <a:ext cx="1619261" cy="1214446"/>
          </a:xfrm>
          <a:prstGeom prst="round2DiagRect">
            <a:avLst>
              <a:gd name="adj1" fmla="val 28519"/>
              <a:gd name="adj2" fmla="val 3951"/>
            </a:avLst>
          </a:prstGeom>
          <a:ln w="88900" cap="sq">
            <a:solidFill>
              <a:schemeClr val="accent4">
                <a:lumMod val="50000"/>
              </a:schemeClr>
            </a:solidFill>
            <a:miter lim="800000"/>
          </a:ln>
          <a:effectLst>
            <a:outerShdw blurRad="254000" algn="tl" rotWithShape="0">
              <a:srgbClr val="000000">
                <a:alpha val="43000"/>
              </a:srgbClr>
            </a:outerShdw>
          </a:effectLst>
        </p:spPr>
      </p:pic>
      <p:sp>
        <p:nvSpPr>
          <p:cNvPr id="12" name="Прямоугольник 11"/>
          <p:cNvSpPr/>
          <p:nvPr/>
        </p:nvSpPr>
        <p:spPr>
          <a:xfrm>
            <a:off x="2071670" y="6211669"/>
            <a:ext cx="6929454" cy="461665"/>
          </a:xfrm>
          <a:prstGeom prst="rect">
            <a:avLst/>
          </a:prstGeom>
        </p:spPr>
        <p:txBody>
          <a:bodyPr wrap="square">
            <a:spAutoFit/>
          </a:bodyPr>
          <a:lstStyle/>
          <a:p>
            <a:r>
              <a:rPr lang="ru-RU" sz="1200" dirty="0" smtClean="0">
                <a:latin typeface="Times New Roman" pitchFamily="18" charset="0"/>
                <a:cs typeface="Times New Roman" pitchFamily="18" charset="0"/>
              </a:rPr>
              <a:t>     Донские зори </a:t>
            </a:r>
            <a:r>
              <a:rPr lang="en-US" sz="1200" dirty="0" smtClean="0">
                <a:latin typeface="Times New Roman" pitchFamily="18" charset="0"/>
                <a:cs typeface="Times New Roman" pitchFamily="18" charset="0"/>
              </a:rPr>
              <a:t>[</a:t>
            </a:r>
            <a:r>
              <a:rPr lang="ru-RU" sz="1200" dirty="0" smtClean="0">
                <a:latin typeface="Times New Roman" pitchFamily="18" charset="0"/>
                <a:cs typeface="Times New Roman" pitchFamily="18" charset="0"/>
              </a:rPr>
              <a:t>Электронный ресурс</a:t>
            </a:r>
            <a:r>
              <a:rPr lang="en-US" sz="1200" dirty="0" smtClean="0">
                <a:latin typeface="Times New Roman" pitchFamily="18" charset="0"/>
                <a:cs typeface="Times New Roman" pitchFamily="18" charset="0"/>
              </a:rPr>
              <a:t>]</a:t>
            </a:r>
            <a:r>
              <a:rPr lang="ru-RU" sz="1200" dirty="0" smtClean="0">
                <a:latin typeface="Times New Roman" pitchFamily="18" charset="0"/>
                <a:cs typeface="Times New Roman" pitchFamily="18" charset="0"/>
              </a:rPr>
              <a:t>: ПОЗНАВАТЕЛЬНЫЙ ПОРТАЛ О ДОНСКОМ КРАЕ. – Режим доступа: </a:t>
            </a:r>
            <a:r>
              <a:rPr lang="en-US" sz="1200" dirty="0" smtClean="0">
                <a:latin typeface="Times New Roman" pitchFamily="18" charset="0"/>
                <a:cs typeface="Times New Roman" pitchFamily="18" charset="0"/>
                <a:hlinkClick r:id="rId6"/>
              </a:rPr>
              <a:t>http://www.donrise.ru/memorial/tabid/346/Default.aspx</a:t>
            </a:r>
            <a:r>
              <a:rPr lang="ru-RU" sz="1200" dirty="0" smtClean="0">
                <a:solidFill>
                  <a:schemeClr val="accent1">
                    <a:lumMod val="90000"/>
                    <a:lumOff val="10000"/>
                  </a:schemeClr>
                </a:solidFill>
                <a:latin typeface="Times New Roman" pitchFamily="18" charset="0"/>
                <a:cs typeface="Times New Roman" pitchFamily="18" charset="0"/>
              </a:rPr>
              <a:t>. - (Дата обращения: 14.01.2019)</a:t>
            </a:r>
            <a:endParaRPr lang="ru-RU" sz="1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71802" y="214290"/>
            <a:ext cx="2856679" cy="369332"/>
          </a:xfrm>
          <a:prstGeom prst="rect">
            <a:avLst/>
          </a:prstGeom>
        </p:spPr>
        <p:txBody>
          <a:bodyPr wrap="none">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ru-RU" b="1" i="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Чертковский</a:t>
            </a:r>
            <a:r>
              <a:rPr lang="ru-RU" b="1" i="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район</a:t>
            </a:r>
            <a:endParaRPr lang="ru-RU"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Прямоугольник 2"/>
          <p:cNvSpPr/>
          <p:nvPr/>
        </p:nvSpPr>
        <p:spPr>
          <a:xfrm>
            <a:off x="2857488" y="1000108"/>
            <a:ext cx="5929354" cy="1200329"/>
          </a:xfrm>
          <a:prstGeom prst="rect">
            <a:avLst/>
          </a:prstGeom>
        </p:spPr>
        <p:txBody>
          <a:bodyPr wrap="square">
            <a:spAutoFit/>
          </a:bodyPr>
          <a:lstStyle/>
          <a:p>
            <a:pPr algn="just"/>
            <a:r>
              <a:rPr lang="ru-RU" b="1" dirty="0" smtClean="0">
                <a:latin typeface="Times New Roman" pitchFamily="18" charset="0"/>
                <a:cs typeface="Times New Roman" pitchFamily="18" charset="0"/>
              </a:rPr>
              <a:t>     Балка Ясеневая</a:t>
            </a:r>
            <a:r>
              <a:rPr lang="ru-RU" dirty="0" smtClean="0">
                <a:latin typeface="Times New Roman" pitchFamily="18" charset="0"/>
                <a:cs typeface="Times New Roman" pitchFamily="18" charset="0"/>
              </a:rPr>
              <a:t> – природный комплекс, состоящий из мезофильных и ксерофильных форм разнотравно-типчаково-ковыльной степи в сочетании с песчаной степью и байрачным лесом. </a:t>
            </a:r>
          </a:p>
        </p:txBody>
      </p:sp>
      <p:sp>
        <p:nvSpPr>
          <p:cNvPr id="4" name="Прямоугольник 3"/>
          <p:cNvSpPr/>
          <p:nvPr/>
        </p:nvSpPr>
        <p:spPr>
          <a:xfrm>
            <a:off x="2857488" y="4786322"/>
            <a:ext cx="6097607" cy="1477328"/>
          </a:xfrm>
          <a:prstGeom prst="rect">
            <a:avLst/>
          </a:prstGeom>
        </p:spPr>
        <p:txBody>
          <a:bodyPr wrap="square">
            <a:spAutoFit/>
          </a:bodyPr>
          <a:lstStyle/>
          <a:p>
            <a:pPr algn="just"/>
            <a:r>
              <a:rPr lang="ru-RU" b="1" dirty="0" smtClean="0">
                <a:solidFill>
                  <a:srgbClr val="002060"/>
                </a:solidFill>
                <a:latin typeface="Times New Roman" pitchFamily="18" charset="0"/>
                <a:cs typeface="Times New Roman" pitchFamily="18" charset="0"/>
              </a:rPr>
              <a:t> Урочище «Веденеево»</a:t>
            </a:r>
            <a:r>
              <a:rPr lang="ru-RU" dirty="0" smtClean="0">
                <a:solidFill>
                  <a:srgbClr val="002060"/>
                </a:solidFill>
                <a:latin typeface="Times New Roman" pitchFamily="18" charset="0"/>
                <a:cs typeface="Times New Roman" pitchFamily="18" charset="0"/>
              </a:rPr>
              <a:t> – сочетание дубравы, байрачного леса и живописных лесных опушек. Зарегистрировано более 20 видов редких и исчезающих видов растений и животных, занесенных в Красную книгу Ростовской области. </a:t>
            </a:r>
            <a:endParaRPr lang="ru-RU" dirty="0"/>
          </a:p>
        </p:txBody>
      </p:sp>
      <p:sp>
        <p:nvSpPr>
          <p:cNvPr id="5" name="Прямоугольник 4"/>
          <p:cNvSpPr/>
          <p:nvPr/>
        </p:nvSpPr>
        <p:spPr>
          <a:xfrm>
            <a:off x="142844" y="2643182"/>
            <a:ext cx="6300814" cy="2031325"/>
          </a:xfrm>
          <a:prstGeom prst="rect">
            <a:avLst/>
          </a:prstGeom>
        </p:spPr>
        <p:txBody>
          <a:bodyPr wrap="square">
            <a:spAutoFit/>
          </a:bodyPr>
          <a:lstStyle/>
          <a:p>
            <a:pPr algn="just"/>
            <a:r>
              <a:rPr lang="ru-RU" b="1" dirty="0" smtClean="0">
                <a:solidFill>
                  <a:srgbClr val="002060"/>
                </a:solidFill>
                <a:latin typeface="Times New Roman" pitchFamily="18" charset="0"/>
                <a:cs typeface="Times New Roman" pitchFamily="18" charset="0"/>
              </a:rPr>
              <a:t> Разнотравно-типчаково-ковыльная степь </a:t>
            </a:r>
            <a:r>
              <a:rPr lang="ru-RU" dirty="0" smtClean="0">
                <a:solidFill>
                  <a:srgbClr val="002060"/>
                </a:solidFill>
                <a:latin typeface="Times New Roman" pitchFamily="18" charset="0"/>
                <a:cs typeface="Times New Roman" pitchFamily="18" charset="0"/>
              </a:rPr>
              <a:t>– во флоре охраняемого ландшафта зарегистрировано около 300 видов растений, среди которых василек русский, ковыли украинский и днепровский, бельвалия сарматская, синяк русский, занесены в Красную книгу Ростовской области. Один из немногих в области участков степной целины с сохранившейся степной биотой, где гнездится стрепет. </a:t>
            </a:r>
            <a:endParaRPr lang="ru-RU" dirty="0"/>
          </a:p>
        </p:txBody>
      </p:sp>
      <p:pic>
        <p:nvPicPr>
          <p:cNvPr id="4098" name="Picture 2" descr="Ð¨Ð¾Ð»Ð¾ÑÐ¾Ð²ÑÐºÐ¸Ð¹ ÑÐ°Ð¹Ð¾Ð½ ÐÐ»ÑÑÐ°Ð½Ð¸ÐºÐ¸ â ÑÑÐ°Ð»Ð¾Ð½ Ð¿Ð¾Ð¹Ð¼ÐµÐ½Ð½Ð¾Ð³Ð¾ Ð¾Ð»ÑÑÐ¾Ð²Ð¾Ð³Ð¾ Ð»ÐµÑÐ°"/>
          <p:cNvPicPr>
            <a:picLocks noChangeAspect="1" noChangeArrowheads="1"/>
          </p:cNvPicPr>
          <p:nvPr/>
        </p:nvPicPr>
        <p:blipFill>
          <a:blip r:embed="rId2"/>
          <a:srcRect l="3906" t="44792" r="47656" b="10416"/>
          <a:stretch>
            <a:fillRect/>
          </a:stretch>
        </p:blipFill>
        <p:spPr bwMode="auto">
          <a:xfrm rot="490362">
            <a:off x="285719" y="785794"/>
            <a:ext cx="2472087" cy="1714512"/>
          </a:xfrm>
          <a:prstGeom prst="rect">
            <a:avLst/>
          </a:prstGeom>
          <a:ln w="57150" cap="sq">
            <a:solidFill>
              <a:schemeClr val="accent4">
                <a:lumMod val="5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100" name="Picture 4" descr="https://www.greenmarket.com.ua/blog/wp-content/uploads/2016/09/dlya-stepi-973x500.jpg"/>
          <p:cNvPicPr>
            <a:picLocks noChangeAspect="1" noChangeArrowheads="1"/>
          </p:cNvPicPr>
          <p:nvPr/>
        </p:nvPicPr>
        <p:blipFill>
          <a:blip r:embed="rId3" cstate="print"/>
          <a:srcRect/>
          <a:stretch>
            <a:fillRect/>
          </a:stretch>
        </p:blipFill>
        <p:spPr bwMode="auto">
          <a:xfrm rot="551673">
            <a:off x="6670308" y="2964775"/>
            <a:ext cx="2363312" cy="1571636"/>
          </a:xfrm>
          <a:prstGeom prst="rect">
            <a:avLst/>
          </a:prstGeom>
          <a:ln w="57150" cap="sq">
            <a:solidFill>
              <a:schemeClr val="accent4">
                <a:lumMod val="5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102" name="Picture 6" descr="http://kursk.regnews.org/doc/lq/pict6202.jpg"/>
          <p:cNvPicPr>
            <a:picLocks noChangeAspect="1" noChangeArrowheads="1"/>
          </p:cNvPicPr>
          <p:nvPr/>
        </p:nvPicPr>
        <p:blipFill>
          <a:blip r:embed="rId4"/>
          <a:srcRect l="2877" t="5000" r="2196" b="5000"/>
          <a:stretch>
            <a:fillRect/>
          </a:stretch>
        </p:blipFill>
        <p:spPr bwMode="auto">
          <a:xfrm rot="485564">
            <a:off x="87525" y="4892144"/>
            <a:ext cx="2619393" cy="1428760"/>
          </a:xfrm>
          <a:prstGeom prst="rect">
            <a:avLst/>
          </a:prstGeom>
          <a:ln w="57150" cap="sq">
            <a:solidFill>
              <a:schemeClr val="accent4">
                <a:lumMod val="5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9" name="Прямоугольник 8"/>
          <p:cNvSpPr/>
          <p:nvPr/>
        </p:nvSpPr>
        <p:spPr>
          <a:xfrm>
            <a:off x="2714612" y="6211669"/>
            <a:ext cx="6429388" cy="646331"/>
          </a:xfrm>
          <a:prstGeom prst="rect">
            <a:avLst/>
          </a:prstGeom>
        </p:spPr>
        <p:txBody>
          <a:bodyPr wrap="square">
            <a:spAutoFit/>
          </a:bodyPr>
          <a:lstStyle/>
          <a:p>
            <a:r>
              <a:rPr lang="ru-RU" sz="1200" dirty="0" smtClean="0">
                <a:latin typeface="Times New Roman" pitchFamily="18" charset="0"/>
                <a:cs typeface="Times New Roman" pitchFamily="18" charset="0"/>
              </a:rPr>
              <a:t>     Донские зори </a:t>
            </a:r>
            <a:r>
              <a:rPr lang="en-US" sz="1200" dirty="0" smtClean="0">
                <a:latin typeface="Times New Roman" pitchFamily="18" charset="0"/>
                <a:cs typeface="Times New Roman" pitchFamily="18" charset="0"/>
              </a:rPr>
              <a:t>[</a:t>
            </a:r>
            <a:r>
              <a:rPr lang="ru-RU" sz="1200" dirty="0" smtClean="0">
                <a:latin typeface="Times New Roman" pitchFamily="18" charset="0"/>
                <a:cs typeface="Times New Roman" pitchFamily="18" charset="0"/>
              </a:rPr>
              <a:t>Электронный ресурс</a:t>
            </a:r>
            <a:r>
              <a:rPr lang="en-US" sz="1200" dirty="0" smtClean="0">
                <a:latin typeface="Times New Roman" pitchFamily="18" charset="0"/>
                <a:cs typeface="Times New Roman" pitchFamily="18" charset="0"/>
              </a:rPr>
              <a:t>]</a:t>
            </a:r>
            <a:r>
              <a:rPr lang="ru-RU" sz="1200" dirty="0" smtClean="0">
                <a:latin typeface="Times New Roman" pitchFamily="18" charset="0"/>
                <a:cs typeface="Times New Roman" pitchFamily="18" charset="0"/>
              </a:rPr>
              <a:t>: ПОЗНАВАТЕЛЬНЫЙ ПОРТАЛ О ДОНСКОМ КРАЕ. – Режим доступа: </a:t>
            </a:r>
            <a:r>
              <a:rPr lang="en-US" sz="1200" dirty="0" smtClean="0">
                <a:latin typeface="Times New Roman" pitchFamily="18" charset="0"/>
                <a:cs typeface="Times New Roman" pitchFamily="18" charset="0"/>
                <a:hlinkClick r:id="rId5"/>
              </a:rPr>
              <a:t>http://www.donrise.ru/memorial/tabid/346/Default.aspx</a:t>
            </a:r>
            <a:r>
              <a:rPr lang="ru-RU" sz="1200" dirty="0" smtClean="0">
                <a:solidFill>
                  <a:schemeClr val="accent1">
                    <a:lumMod val="90000"/>
                    <a:lumOff val="10000"/>
                  </a:schemeClr>
                </a:solidFill>
                <a:latin typeface="Times New Roman" pitchFamily="18" charset="0"/>
                <a:cs typeface="Times New Roman" pitchFamily="18" charset="0"/>
              </a:rPr>
              <a:t>. - (Дата обращения: 14.01.2019)</a:t>
            </a:r>
            <a:endParaRPr lang="ru-RU" sz="1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900igr.net/up/datai/160602/0004-002-.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71802" y="214290"/>
            <a:ext cx="3036024" cy="369332"/>
          </a:xfrm>
          <a:prstGeom prst="rect">
            <a:avLst/>
          </a:prstGeom>
        </p:spPr>
        <p:txBody>
          <a:bodyPr wrap="none">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ru-RU" b="1" i="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Шолоховский район</a:t>
            </a:r>
            <a:endParaRPr lang="ru-RU"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Прямоугольник 2"/>
          <p:cNvSpPr/>
          <p:nvPr/>
        </p:nvSpPr>
        <p:spPr>
          <a:xfrm>
            <a:off x="428596" y="714356"/>
            <a:ext cx="6715172" cy="584775"/>
          </a:xfrm>
          <a:prstGeom prst="rect">
            <a:avLst/>
          </a:prstGeom>
        </p:spPr>
        <p:txBody>
          <a:bodyPr wrap="square">
            <a:spAutoFit/>
          </a:bodyPr>
          <a:lstStyle/>
          <a:p>
            <a:pPr algn="just"/>
            <a:r>
              <a:rPr lang="ru-RU" sz="1600" b="1" dirty="0" smtClean="0">
                <a:latin typeface="Times New Roman" pitchFamily="18" charset="0"/>
                <a:cs typeface="Times New Roman" pitchFamily="18" charset="0"/>
              </a:rPr>
              <a:t>     Антиповский бор</a:t>
            </a:r>
            <a:r>
              <a:rPr lang="ru-RU" sz="1600" dirty="0" smtClean="0">
                <a:latin typeface="Times New Roman" pitchFamily="18" charset="0"/>
                <a:cs typeface="Times New Roman" pitchFamily="18" charset="0"/>
              </a:rPr>
              <a:t> положил начало лесоразведения в степи (1905 г.), одно из старейших насаждений сосны обыкновенной на Дону. </a:t>
            </a:r>
            <a:endParaRPr lang="ru-RU" sz="1600" dirty="0">
              <a:latin typeface="Times New Roman" pitchFamily="18" charset="0"/>
              <a:cs typeface="Times New Roman" pitchFamily="18" charset="0"/>
            </a:endParaRPr>
          </a:p>
        </p:txBody>
      </p:sp>
      <p:pic>
        <p:nvPicPr>
          <p:cNvPr id="32770" name="Picture 2" descr="ÐÐ½ÑÐ¸Ð¿Ð¾Ð²ÑÐºÐ¸Ð¹ Ð±Ð¾Ñ"/>
          <p:cNvPicPr>
            <a:picLocks noChangeAspect="1" noChangeArrowheads="1"/>
          </p:cNvPicPr>
          <p:nvPr/>
        </p:nvPicPr>
        <p:blipFill>
          <a:blip r:embed="rId2" cstate="print"/>
          <a:srcRect/>
          <a:stretch>
            <a:fillRect/>
          </a:stretch>
        </p:blipFill>
        <p:spPr bwMode="auto">
          <a:xfrm>
            <a:off x="7286644" y="428604"/>
            <a:ext cx="1571636" cy="1046559"/>
          </a:xfrm>
          <a:prstGeom prst="rect">
            <a:avLst/>
          </a:prstGeom>
          <a:noFill/>
        </p:spPr>
      </p:pic>
      <p:sp>
        <p:nvSpPr>
          <p:cNvPr id="5" name="Прямоугольник 4"/>
          <p:cNvSpPr/>
          <p:nvPr/>
        </p:nvSpPr>
        <p:spPr>
          <a:xfrm>
            <a:off x="2214546" y="1571612"/>
            <a:ext cx="6786578" cy="1323439"/>
          </a:xfrm>
          <a:prstGeom prst="rect">
            <a:avLst/>
          </a:prstGeom>
        </p:spPr>
        <p:txBody>
          <a:bodyPr wrap="square">
            <a:spAutoFit/>
          </a:bodyPr>
          <a:lstStyle/>
          <a:p>
            <a:pPr algn="just"/>
            <a:r>
              <a:rPr lang="ru-RU" sz="1600" b="1" dirty="0" smtClean="0">
                <a:latin typeface="Times New Roman" pitchFamily="18" charset="0"/>
                <a:cs typeface="Times New Roman" pitchFamily="18" charset="0"/>
              </a:rPr>
              <a:t>     Еланские озера</a:t>
            </a:r>
            <a:r>
              <a:rPr lang="ru-RU" sz="1600" dirty="0" smtClean="0">
                <a:latin typeface="Times New Roman" pitchFamily="18" charset="0"/>
                <a:cs typeface="Times New Roman" pitchFamily="18" charset="0"/>
              </a:rPr>
              <a:t> представляют собой природные ландшафты пойменных озер р. Дон с высоким видовым разнообразием животного и растительного мира. На территории охраняемого ландшафта обитает эндемик Европы, третичный реликт – русская выхухоль, занесенная в Красные Книги Российской Федерации и Ростовской области.</a:t>
            </a:r>
            <a:endParaRPr lang="ru-RU" sz="1600" dirty="0">
              <a:latin typeface="Times New Roman" pitchFamily="18" charset="0"/>
              <a:cs typeface="Times New Roman" pitchFamily="18" charset="0"/>
            </a:endParaRPr>
          </a:p>
        </p:txBody>
      </p:sp>
      <p:sp>
        <p:nvSpPr>
          <p:cNvPr id="6" name="Прямоугольник 5"/>
          <p:cNvSpPr/>
          <p:nvPr/>
        </p:nvSpPr>
        <p:spPr>
          <a:xfrm>
            <a:off x="285720" y="3071810"/>
            <a:ext cx="6500858" cy="830997"/>
          </a:xfrm>
          <a:prstGeom prst="rect">
            <a:avLst/>
          </a:prstGeom>
        </p:spPr>
        <p:txBody>
          <a:bodyPr wrap="square">
            <a:spAutoFit/>
          </a:bodyPr>
          <a:lstStyle/>
          <a:p>
            <a:pPr algn="just"/>
            <a:r>
              <a:rPr lang="ru-RU" sz="1600" b="1" dirty="0" smtClean="0">
                <a:latin typeface="Times New Roman" pitchFamily="18" charset="0"/>
                <a:cs typeface="Times New Roman" pitchFamily="18" charset="0"/>
              </a:rPr>
              <a:t>     Урочище «Островное»</a:t>
            </a:r>
            <a:r>
              <a:rPr lang="ru-RU" sz="1600" dirty="0" smtClean="0">
                <a:latin typeface="Times New Roman" pitchFamily="18" charset="0"/>
                <a:cs typeface="Times New Roman" pitchFamily="18" charset="0"/>
              </a:rPr>
              <a:t> представляет собой уникальные по красоте пойменные озера и прилегающую к ним территорию. Самое крупное из озер – Островное – одно из любимых мест отдыха М.А. Шолохова. </a:t>
            </a:r>
            <a:endParaRPr lang="ru-RU" sz="1600" dirty="0">
              <a:latin typeface="Times New Roman" pitchFamily="18" charset="0"/>
              <a:cs typeface="Times New Roman" pitchFamily="18" charset="0"/>
            </a:endParaRPr>
          </a:p>
        </p:txBody>
      </p:sp>
      <p:pic>
        <p:nvPicPr>
          <p:cNvPr id="32772" name="Picture 4" descr="ÐÐ¾Ð¹Ð¼ÐµÐ½Ð½Ð¾Ðµ Ð¾Ð·ÐµÑÐ¾"/>
          <p:cNvPicPr>
            <a:picLocks noChangeAspect="1" noChangeArrowheads="1"/>
          </p:cNvPicPr>
          <p:nvPr/>
        </p:nvPicPr>
        <p:blipFill>
          <a:blip r:embed="rId3" cstate="print"/>
          <a:srcRect/>
          <a:stretch>
            <a:fillRect/>
          </a:stretch>
        </p:blipFill>
        <p:spPr bwMode="auto">
          <a:xfrm>
            <a:off x="7143768" y="2857496"/>
            <a:ext cx="1662095" cy="1106796"/>
          </a:xfrm>
          <a:prstGeom prst="rect">
            <a:avLst/>
          </a:prstGeom>
          <a:noFill/>
        </p:spPr>
      </p:pic>
      <p:sp>
        <p:nvSpPr>
          <p:cNvPr id="8" name="Прямоугольник 7"/>
          <p:cNvSpPr/>
          <p:nvPr/>
        </p:nvSpPr>
        <p:spPr>
          <a:xfrm>
            <a:off x="1928794" y="3929066"/>
            <a:ext cx="7072362" cy="1323439"/>
          </a:xfrm>
          <a:prstGeom prst="rect">
            <a:avLst/>
          </a:prstGeom>
        </p:spPr>
        <p:txBody>
          <a:bodyPr wrap="square">
            <a:spAutoFit/>
          </a:bodyPr>
          <a:lstStyle/>
          <a:p>
            <a:pPr algn="just"/>
            <a:r>
              <a:rPr lang="ru-RU" sz="1600" b="1" dirty="0" smtClean="0">
                <a:latin typeface="Times New Roman" pitchFamily="18" charset="0"/>
                <a:cs typeface="Times New Roman" pitchFamily="18" charset="0"/>
              </a:rPr>
              <a:t>     Урочище «Паники»</a:t>
            </a:r>
            <a:r>
              <a:rPr lang="ru-RU" sz="1600" dirty="0" smtClean="0">
                <a:latin typeface="Times New Roman" pitchFamily="18" charset="0"/>
                <a:cs typeface="Times New Roman" pitchFamily="18" charset="0"/>
              </a:rPr>
              <a:t> – участки разнотравно-злаковой песчаной степи в сочетании с березовыми и осиновыми колками аренных лесов (произрастающих на песчаных массивах). Эталон природы на второй надпойменной песчаной террасе левобережья Среднего Дона. Имеются реликтовые осоковые болота – кочкарники.</a:t>
            </a:r>
          </a:p>
        </p:txBody>
      </p:sp>
      <p:sp>
        <p:nvSpPr>
          <p:cNvPr id="9" name="Прямоугольник 8"/>
          <p:cNvSpPr/>
          <p:nvPr/>
        </p:nvSpPr>
        <p:spPr>
          <a:xfrm>
            <a:off x="142844" y="5286388"/>
            <a:ext cx="6929486" cy="830997"/>
          </a:xfrm>
          <a:prstGeom prst="rect">
            <a:avLst/>
          </a:prstGeom>
        </p:spPr>
        <p:txBody>
          <a:bodyPr wrap="square">
            <a:spAutoFit/>
          </a:bodyPr>
          <a:lstStyle/>
          <a:p>
            <a:r>
              <a:rPr lang="ru-RU" sz="1600" b="1" dirty="0" smtClean="0">
                <a:solidFill>
                  <a:srgbClr val="002060"/>
                </a:solidFill>
                <a:latin typeface="Times New Roman" pitchFamily="18" charset="0"/>
                <a:cs typeface="Times New Roman" pitchFamily="18" charset="0"/>
              </a:rPr>
              <a:t>      Шолоховские озера</a:t>
            </a:r>
            <a:r>
              <a:rPr lang="ru-RU" sz="1600" dirty="0" smtClean="0">
                <a:solidFill>
                  <a:srgbClr val="002060"/>
                </a:solidFill>
                <a:latin typeface="Times New Roman" pitchFamily="18" charset="0"/>
                <a:cs typeface="Times New Roman" pitchFamily="18" charset="0"/>
              </a:rPr>
              <a:t> – уникальный ландшафт </a:t>
            </a:r>
            <a:r>
              <a:rPr lang="ru-RU" sz="1600" dirty="0" err="1" smtClean="0">
                <a:solidFill>
                  <a:srgbClr val="002060"/>
                </a:solidFill>
                <a:latin typeface="Times New Roman" pitchFamily="18" charset="0"/>
                <a:cs typeface="Times New Roman" pitchFamily="18" charset="0"/>
              </a:rPr>
              <a:t>среднедонской</a:t>
            </a:r>
            <a:r>
              <a:rPr lang="ru-RU" sz="1600" dirty="0" smtClean="0">
                <a:solidFill>
                  <a:srgbClr val="002060"/>
                </a:solidFill>
                <a:latin typeface="Times New Roman" pitchFamily="18" charset="0"/>
                <a:cs typeface="Times New Roman" pitchFamily="18" charset="0"/>
              </a:rPr>
              <a:t> поймы с развитой </a:t>
            </a:r>
            <a:r>
              <a:rPr lang="ru-RU" sz="1600" dirty="0" err="1" smtClean="0">
                <a:solidFill>
                  <a:srgbClr val="002060"/>
                </a:solidFill>
                <a:latin typeface="Times New Roman" pitchFamily="18" charset="0"/>
                <a:cs typeface="Times New Roman" pitchFamily="18" charset="0"/>
              </a:rPr>
              <a:t>внутрипойменной</a:t>
            </a:r>
            <a:r>
              <a:rPr lang="ru-RU" sz="1600" dirty="0" smtClean="0">
                <a:solidFill>
                  <a:srgbClr val="002060"/>
                </a:solidFill>
                <a:latin typeface="Times New Roman" pitchFamily="18" charset="0"/>
                <a:cs typeface="Times New Roman" pitchFamily="18" charset="0"/>
              </a:rPr>
              <a:t> гидрологической сетью (озера, старицы) – местообитаниями реликтового эндемика Европы – русской выхухоли.</a:t>
            </a:r>
            <a:endParaRPr lang="ru-RU" dirty="0"/>
          </a:p>
        </p:txBody>
      </p:sp>
      <p:sp>
        <p:nvSpPr>
          <p:cNvPr id="10" name="Прямоугольник 9"/>
          <p:cNvSpPr/>
          <p:nvPr/>
        </p:nvSpPr>
        <p:spPr>
          <a:xfrm>
            <a:off x="214282" y="6286520"/>
            <a:ext cx="8643998" cy="461665"/>
          </a:xfrm>
          <a:prstGeom prst="rect">
            <a:avLst/>
          </a:prstGeom>
        </p:spPr>
        <p:txBody>
          <a:bodyPr wrap="square">
            <a:spAutoFit/>
          </a:bodyPr>
          <a:lstStyle/>
          <a:p>
            <a:r>
              <a:rPr lang="ru-RU" sz="1200" dirty="0" smtClean="0">
                <a:latin typeface="Times New Roman" pitchFamily="18" charset="0"/>
                <a:cs typeface="Times New Roman" pitchFamily="18" charset="0"/>
              </a:rPr>
              <a:t>     Донские зори </a:t>
            </a:r>
            <a:r>
              <a:rPr lang="en-US" sz="1200" dirty="0" smtClean="0">
                <a:latin typeface="Times New Roman" pitchFamily="18" charset="0"/>
                <a:cs typeface="Times New Roman" pitchFamily="18" charset="0"/>
              </a:rPr>
              <a:t>[</a:t>
            </a:r>
            <a:r>
              <a:rPr lang="ru-RU" sz="1200" dirty="0" smtClean="0">
                <a:latin typeface="Times New Roman" pitchFamily="18" charset="0"/>
                <a:cs typeface="Times New Roman" pitchFamily="18" charset="0"/>
              </a:rPr>
              <a:t>Электронный ресурс</a:t>
            </a:r>
            <a:r>
              <a:rPr lang="en-US" sz="1200" dirty="0" smtClean="0">
                <a:latin typeface="Times New Roman" pitchFamily="18" charset="0"/>
                <a:cs typeface="Times New Roman" pitchFamily="18" charset="0"/>
              </a:rPr>
              <a:t>]</a:t>
            </a:r>
            <a:r>
              <a:rPr lang="ru-RU" sz="1200" dirty="0" smtClean="0">
                <a:latin typeface="Times New Roman" pitchFamily="18" charset="0"/>
                <a:cs typeface="Times New Roman" pitchFamily="18" charset="0"/>
              </a:rPr>
              <a:t>: ПОЗНАВАТЕЛЬНЫЙ ПОРТАЛ О ДОНСКОМ КРАЕ. – Режим доступа: </a:t>
            </a:r>
            <a:r>
              <a:rPr lang="en-US" sz="1200" dirty="0" smtClean="0">
                <a:latin typeface="Times New Roman" pitchFamily="18" charset="0"/>
                <a:cs typeface="Times New Roman" pitchFamily="18" charset="0"/>
                <a:hlinkClick r:id="rId4"/>
              </a:rPr>
              <a:t>http://www.donrise.ru/memorial/tabid/346/Default.aspx</a:t>
            </a:r>
            <a:r>
              <a:rPr lang="ru-RU" sz="1200" dirty="0" smtClean="0">
                <a:solidFill>
                  <a:schemeClr val="accent1">
                    <a:lumMod val="90000"/>
                    <a:lumOff val="10000"/>
                  </a:schemeClr>
                </a:solidFill>
                <a:latin typeface="Times New Roman" pitchFamily="18" charset="0"/>
                <a:cs typeface="Times New Roman" pitchFamily="18" charset="0"/>
              </a:rPr>
              <a:t>. - (Дата обращения: 14.01.2019)</a:t>
            </a:r>
            <a:endParaRPr lang="ru-RU" sz="1200" dirty="0"/>
          </a:p>
        </p:txBody>
      </p:sp>
      <p:pic>
        <p:nvPicPr>
          <p:cNvPr id="3074" name="Picture 2" descr="http://www.sholokhov.ru/files/2015/gallery/5.jpg"/>
          <p:cNvPicPr>
            <a:picLocks noChangeAspect="1" noChangeArrowheads="1"/>
          </p:cNvPicPr>
          <p:nvPr/>
        </p:nvPicPr>
        <p:blipFill>
          <a:blip r:embed="rId5" cstate="print"/>
          <a:srcRect/>
          <a:stretch>
            <a:fillRect/>
          </a:stretch>
        </p:blipFill>
        <p:spPr bwMode="auto">
          <a:xfrm>
            <a:off x="642910" y="3929066"/>
            <a:ext cx="1017972" cy="1356812"/>
          </a:xfrm>
          <a:prstGeom prst="rect">
            <a:avLst/>
          </a:prstGeom>
          <a:noFill/>
        </p:spPr>
      </p:pic>
      <p:pic>
        <p:nvPicPr>
          <p:cNvPr id="3076" name="Picture 4" descr="https://avatars.mds.yandex.net/get-pdb/989257/271e58b4-4633-4748-8fff-b67a5bcfd5c2/s1200?webp=false"/>
          <p:cNvPicPr>
            <a:picLocks noChangeAspect="1" noChangeArrowheads="1"/>
          </p:cNvPicPr>
          <p:nvPr/>
        </p:nvPicPr>
        <p:blipFill>
          <a:blip r:embed="rId6" cstate="print"/>
          <a:srcRect/>
          <a:stretch>
            <a:fillRect/>
          </a:stretch>
        </p:blipFill>
        <p:spPr bwMode="auto">
          <a:xfrm>
            <a:off x="7286644" y="5072074"/>
            <a:ext cx="1657443" cy="1110358"/>
          </a:xfrm>
          <a:prstGeom prst="rect">
            <a:avLst/>
          </a:prstGeom>
          <a:noFill/>
        </p:spPr>
      </p:pic>
      <p:pic>
        <p:nvPicPr>
          <p:cNvPr id="3078" name="Picture 6" descr="http://otherway.clan.su/_ph/1/868397415.jpg"/>
          <p:cNvPicPr>
            <a:picLocks noChangeAspect="1" noChangeArrowheads="1"/>
          </p:cNvPicPr>
          <p:nvPr/>
        </p:nvPicPr>
        <p:blipFill>
          <a:blip r:embed="rId7" cstate="print"/>
          <a:srcRect/>
          <a:stretch>
            <a:fillRect/>
          </a:stretch>
        </p:blipFill>
        <p:spPr bwMode="auto">
          <a:xfrm>
            <a:off x="285720" y="1500174"/>
            <a:ext cx="1924040" cy="144303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volgodonsc.ru/files/78/117/DSCF5311_izmenit__razmer.JPG"/>
          <p:cNvPicPr>
            <a:picLocks noChangeAspect="1" noChangeArrowheads="1"/>
          </p:cNvPicPr>
          <p:nvPr/>
        </p:nvPicPr>
        <p:blipFill>
          <a:blip r:embed="rId2">
            <a:lum bright="44000" contrast="10000"/>
          </a:blip>
          <a:srcRect/>
          <a:stretch>
            <a:fillRect/>
          </a:stretch>
        </p:blipFill>
        <p:spPr bwMode="auto">
          <a:xfrm>
            <a:off x="-50545" y="0"/>
            <a:ext cx="9194545" cy="6857999"/>
          </a:xfrm>
          <a:prstGeom prst="rect">
            <a:avLst/>
          </a:prstGeom>
          <a:noFill/>
        </p:spPr>
      </p:pic>
      <p:sp>
        <p:nvSpPr>
          <p:cNvPr id="2" name="Прямоугольник 1"/>
          <p:cNvSpPr/>
          <p:nvPr/>
        </p:nvSpPr>
        <p:spPr>
          <a:xfrm>
            <a:off x="2428860" y="142852"/>
            <a:ext cx="4752519" cy="369332"/>
          </a:xfrm>
          <a:prstGeom prst="rect">
            <a:avLst/>
          </a:prstGeom>
        </p:spPr>
        <p:txBody>
          <a:bodyPr wrap="none">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ru-RU"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Охраняемые природные объекты</a:t>
            </a:r>
            <a:endParaRPr lang="ru-RU"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Прямоугольник 2"/>
          <p:cNvSpPr/>
          <p:nvPr/>
        </p:nvSpPr>
        <p:spPr>
          <a:xfrm>
            <a:off x="0" y="928670"/>
            <a:ext cx="8786874" cy="4247317"/>
          </a:xfrm>
          <a:prstGeom prst="rect">
            <a:avLst/>
          </a:prstGeom>
        </p:spPr>
        <p:txBody>
          <a:bodyPr wrap="square">
            <a:spAutoFit/>
          </a:bodyPr>
          <a:lstStyle/>
          <a:p>
            <a:pPr algn="just"/>
            <a:r>
              <a:rPr lang="ru-RU" b="1" i="1" dirty="0" smtClean="0">
                <a:latin typeface="Times New Roman" pitchFamily="18" charset="0"/>
                <a:cs typeface="Times New Roman" pitchFamily="18" charset="0"/>
              </a:rPr>
              <a:t>     </a:t>
            </a:r>
            <a:r>
              <a:rPr lang="ru-RU" b="1" dirty="0" smtClean="0">
                <a:solidFill>
                  <a:schemeClr val="tx1">
                    <a:lumMod val="90000"/>
                    <a:lumOff val="10000"/>
                  </a:schemeClr>
                </a:solidFill>
                <a:latin typeface="Times New Roman" pitchFamily="18" charset="0"/>
                <a:cs typeface="Times New Roman" pitchFamily="18" charset="0"/>
              </a:rPr>
              <a:t>Верхнедонской район </a:t>
            </a:r>
            <a:r>
              <a:rPr lang="ru-RU" b="1" i="1" dirty="0" smtClean="0">
                <a:solidFill>
                  <a:schemeClr val="tx1">
                    <a:lumMod val="90000"/>
                    <a:lumOff val="10000"/>
                  </a:schemeClr>
                </a:solidFill>
                <a:latin typeface="Times New Roman" pitchFamily="18" charset="0"/>
                <a:cs typeface="Times New Roman" pitchFamily="18" charset="0"/>
              </a:rPr>
              <a:t>- </a:t>
            </a:r>
            <a:r>
              <a:rPr lang="ru-RU" dirty="0" smtClean="0">
                <a:solidFill>
                  <a:schemeClr val="tx1">
                    <a:lumMod val="90000"/>
                    <a:lumOff val="10000"/>
                  </a:schemeClr>
                </a:solidFill>
                <a:latin typeface="Times New Roman" pitchFamily="18" charset="0"/>
                <a:cs typeface="Times New Roman" pitchFamily="18" charset="0"/>
              </a:rPr>
              <a:t>Песковатско-Лопатинский лес. Урочище «Донецкое». Урочище «Карпов лес».</a:t>
            </a:r>
          </a:p>
          <a:p>
            <a:pPr algn="just"/>
            <a:r>
              <a:rPr lang="ru-RU" b="1" i="1" dirty="0" smtClean="0">
                <a:solidFill>
                  <a:schemeClr val="tx1">
                    <a:lumMod val="90000"/>
                    <a:lumOff val="10000"/>
                  </a:schemeClr>
                </a:solidFill>
                <a:latin typeface="Times New Roman" pitchFamily="18" charset="0"/>
                <a:cs typeface="Times New Roman" pitchFamily="18" charset="0"/>
              </a:rPr>
              <a:t>     </a:t>
            </a:r>
            <a:r>
              <a:rPr lang="ru-RU" b="1" dirty="0" smtClean="0">
                <a:solidFill>
                  <a:schemeClr val="tx1">
                    <a:lumMod val="90000"/>
                    <a:lumOff val="10000"/>
                  </a:schemeClr>
                </a:solidFill>
                <a:latin typeface="Times New Roman" pitchFamily="18" charset="0"/>
                <a:cs typeface="Times New Roman" pitchFamily="18" charset="0"/>
              </a:rPr>
              <a:t>Каменский район </a:t>
            </a:r>
            <a:r>
              <a:rPr lang="ru-RU" b="1" i="1" dirty="0" smtClean="0">
                <a:solidFill>
                  <a:schemeClr val="tx1">
                    <a:lumMod val="90000"/>
                    <a:lumOff val="10000"/>
                  </a:schemeClr>
                </a:solidFill>
                <a:latin typeface="Times New Roman" pitchFamily="18" charset="0"/>
                <a:cs typeface="Times New Roman" pitchFamily="18" charset="0"/>
              </a:rPr>
              <a:t>- </a:t>
            </a:r>
            <a:r>
              <a:rPr lang="ru-RU" dirty="0" smtClean="0">
                <a:solidFill>
                  <a:schemeClr val="tx1">
                    <a:lumMod val="90000"/>
                    <a:lumOff val="10000"/>
                  </a:schemeClr>
                </a:solidFill>
                <a:latin typeface="Times New Roman" pitchFamily="18" charset="0"/>
                <a:cs typeface="Times New Roman" pitchFamily="18" charset="0"/>
              </a:rPr>
              <a:t>Урочище «Хоботок». Меловые обнажения на р. Глубокая. Обнажения горных пород. </a:t>
            </a:r>
          </a:p>
          <a:p>
            <a:pPr algn="just"/>
            <a:r>
              <a:rPr lang="ru-RU" b="1" i="1" dirty="0" smtClean="0">
                <a:solidFill>
                  <a:schemeClr val="tx1">
                    <a:lumMod val="90000"/>
                    <a:lumOff val="10000"/>
                  </a:schemeClr>
                </a:solidFill>
              </a:rPr>
              <a:t>     Кашарский район- </a:t>
            </a:r>
            <a:r>
              <a:rPr lang="ru-RU" dirty="0" smtClean="0">
                <a:solidFill>
                  <a:schemeClr val="tx1">
                    <a:lumMod val="90000"/>
                    <a:lumOff val="10000"/>
                  </a:schemeClr>
                </a:solidFill>
              </a:rPr>
              <a:t>Урочище «Песчано-Церковное».</a:t>
            </a:r>
          </a:p>
          <a:p>
            <a:pPr algn="just"/>
            <a:r>
              <a:rPr lang="ru-RU" b="1" i="1" dirty="0" smtClean="0">
                <a:solidFill>
                  <a:schemeClr val="tx1">
                    <a:lumMod val="90000"/>
                    <a:lumOff val="10000"/>
                  </a:schemeClr>
                </a:solidFill>
              </a:rPr>
              <a:t>     Константиновский район </a:t>
            </a:r>
            <a:r>
              <a:rPr lang="ru-RU" b="1" dirty="0" smtClean="0">
                <a:solidFill>
                  <a:schemeClr val="tx1">
                    <a:lumMod val="90000"/>
                    <a:lumOff val="10000"/>
                  </a:schemeClr>
                </a:solidFill>
              </a:rPr>
              <a:t>- </a:t>
            </a:r>
            <a:r>
              <a:rPr lang="ru-RU" dirty="0" smtClean="0">
                <a:solidFill>
                  <a:schemeClr val="tx1">
                    <a:lumMod val="90000"/>
                    <a:lumOff val="10000"/>
                  </a:schemeClr>
                </a:solidFill>
              </a:rPr>
              <a:t>Балка Дубовая. </a:t>
            </a:r>
          </a:p>
          <a:p>
            <a:pPr algn="just"/>
            <a:r>
              <a:rPr lang="ru-RU" b="1" i="1" dirty="0" smtClean="0">
                <a:solidFill>
                  <a:schemeClr val="tx1">
                    <a:lumMod val="90000"/>
                    <a:lumOff val="10000"/>
                  </a:schemeClr>
                </a:solidFill>
              </a:rPr>
              <a:t>     Куйбышевский район – </a:t>
            </a:r>
            <a:r>
              <a:rPr lang="ru-RU" dirty="0" smtClean="0">
                <a:solidFill>
                  <a:schemeClr val="tx1">
                    <a:lumMod val="90000"/>
                    <a:lumOff val="10000"/>
                  </a:schemeClr>
                </a:solidFill>
              </a:rPr>
              <a:t>Лысогорка. Лес. </a:t>
            </a:r>
          </a:p>
          <a:p>
            <a:pPr algn="just"/>
            <a:r>
              <a:rPr lang="ru-RU" b="1" i="1" dirty="0" smtClean="0">
                <a:solidFill>
                  <a:schemeClr val="tx1">
                    <a:lumMod val="90000"/>
                    <a:lumOff val="10000"/>
                  </a:schemeClr>
                </a:solidFill>
              </a:rPr>
              <a:t>     Миллеровский район - </a:t>
            </a:r>
            <a:r>
              <a:rPr lang="ru-RU" dirty="0" smtClean="0">
                <a:solidFill>
                  <a:schemeClr val="tx1">
                    <a:lumMod val="90000"/>
                    <a:lumOff val="10000"/>
                  </a:schemeClr>
                </a:solidFill>
              </a:rPr>
              <a:t>Меловые обнажения на р. Полной. </a:t>
            </a:r>
          </a:p>
          <a:p>
            <a:pPr algn="just"/>
            <a:r>
              <a:rPr lang="ru-RU" b="1" i="1" dirty="0" smtClean="0">
                <a:solidFill>
                  <a:schemeClr val="tx1">
                    <a:lumMod val="90000"/>
                    <a:lumOff val="10000"/>
                  </a:schemeClr>
                </a:solidFill>
              </a:rPr>
              <a:t>     Морозовский район - </a:t>
            </a:r>
            <a:r>
              <a:rPr lang="ru-RU" dirty="0" smtClean="0">
                <a:solidFill>
                  <a:schemeClr val="tx1">
                    <a:lumMod val="90000"/>
                    <a:lumOff val="10000"/>
                  </a:schemeClr>
                </a:solidFill>
              </a:rPr>
              <a:t>Балка Осиновая. </a:t>
            </a:r>
          </a:p>
          <a:p>
            <a:pPr algn="just"/>
            <a:r>
              <a:rPr lang="ru-RU" b="1" i="1" dirty="0" smtClean="0">
                <a:solidFill>
                  <a:schemeClr val="tx1">
                    <a:lumMod val="90000"/>
                    <a:lumOff val="10000"/>
                  </a:schemeClr>
                </a:solidFill>
              </a:rPr>
              <a:t>     Мясниковский район - </a:t>
            </a:r>
            <a:r>
              <a:rPr lang="ru-RU" dirty="0" smtClean="0">
                <a:solidFill>
                  <a:schemeClr val="tx1">
                    <a:lumMod val="90000"/>
                    <a:lumOff val="10000"/>
                  </a:schemeClr>
                </a:solidFill>
              </a:rPr>
              <a:t>Каменная балка.</a:t>
            </a:r>
          </a:p>
          <a:p>
            <a:pPr algn="just"/>
            <a:r>
              <a:rPr lang="ru-RU" b="1" i="1" dirty="0" smtClean="0">
                <a:solidFill>
                  <a:schemeClr val="tx1">
                    <a:lumMod val="90000"/>
                    <a:lumOff val="10000"/>
                  </a:schemeClr>
                </a:solidFill>
              </a:rPr>
              <a:t>     Октябрьский район - </a:t>
            </a:r>
            <a:r>
              <a:rPr lang="ru-RU" dirty="0" smtClean="0">
                <a:solidFill>
                  <a:schemeClr val="tx1">
                    <a:lumMod val="90000"/>
                    <a:lumOff val="10000"/>
                  </a:schemeClr>
                </a:solidFill>
              </a:rPr>
              <a:t>Персиановская заповедная степь. </a:t>
            </a:r>
          </a:p>
          <a:p>
            <a:pPr algn="just"/>
            <a:r>
              <a:rPr lang="ru-RU" b="1" i="1" dirty="0" smtClean="0">
                <a:solidFill>
                  <a:schemeClr val="tx1">
                    <a:lumMod val="90000"/>
                    <a:lumOff val="10000"/>
                  </a:schemeClr>
                </a:solidFill>
              </a:rPr>
              <a:t>     Ремонтненский район - </a:t>
            </a:r>
            <a:r>
              <a:rPr lang="ru-RU" dirty="0" smtClean="0">
                <a:solidFill>
                  <a:schemeClr val="tx1">
                    <a:lumMod val="90000"/>
                    <a:lumOff val="10000"/>
                  </a:schemeClr>
                </a:solidFill>
              </a:rPr>
              <a:t>Источник «Кислый».</a:t>
            </a:r>
          </a:p>
          <a:p>
            <a:pPr algn="just"/>
            <a:r>
              <a:rPr lang="ru-RU" b="1" i="1" dirty="0" smtClean="0">
                <a:solidFill>
                  <a:schemeClr val="tx1">
                    <a:lumMod val="90000"/>
                    <a:lumOff val="10000"/>
                  </a:schemeClr>
                </a:solidFill>
              </a:rPr>
              <a:t>     Сальский район - </a:t>
            </a:r>
            <a:r>
              <a:rPr lang="ru-RU" dirty="0" smtClean="0">
                <a:solidFill>
                  <a:schemeClr val="tx1">
                    <a:lumMod val="90000"/>
                    <a:lumOff val="10000"/>
                  </a:schemeClr>
                </a:solidFill>
              </a:rPr>
              <a:t>Приманычская степь. Сальская степь. </a:t>
            </a:r>
          </a:p>
          <a:p>
            <a:pPr algn="just"/>
            <a:r>
              <a:rPr lang="ru-RU" b="1" i="1" dirty="0" smtClean="0">
                <a:solidFill>
                  <a:schemeClr val="tx1">
                    <a:lumMod val="90000"/>
                    <a:lumOff val="10000"/>
                  </a:schemeClr>
                </a:solidFill>
              </a:rPr>
              <a:t>     Целинский район - </a:t>
            </a:r>
            <a:r>
              <a:rPr lang="ru-RU" dirty="0" smtClean="0">
                <a:solidFill>
                  <a:schemeClr val="tx1">
                    <a:lumMod val="90000"/>
                    <a:lumOff val="10000"/>
                  </a:schemeClr>
                </a:solidFill>
              </a:rPr>
              <a:t>Балка Средняя Юла.</a:t>
            </a:r>
          </a:p>
          <a:p>
            <a:r>
              <a:rPr lang="ru-RU" b="1" i="1" dirty="0" smtClean="0">
                <a:solidFill>
                  <a:schemeClr val="tx1">
                    <a:lumMod val="90000"/>
                    <a:lumOff val="10000"/>
                  </a:schemeClr>
                </a:solidFill>
              </a:rPr>
              <a:t>     Шолоховский район - </a:t>
            </a:r>
            <a:r>
              <a:rPr lang="ru-RU" dirty="0" smtClean="0">
                <a:solidFill>
                  <a:schemeClr val="tx1">
                    <a:lumMod val="90000"/>
                    <a:lumOff val="10000"/>
                  </a:schemeClr>
                </a:solidFill>
              </a:rPr>
              <a:t>Дуб великан. Ольшаники. </a:t>
            </a:r>
          </a:p>
        </p:txBody>
      </p:sp>
      <p:sp>
        <p:nvSpPr>
          <p:cNvPr id="5" name="Прямоугольник 4"/>
          <p:cNvSpPr/>
          <p:nvPr/>
        </p:nvSpPr>
        <p:spPr>
          <a:xfrm>
            <a:off x="357158" y="5643578"/>
            <a:ext cx="8286808" cy="646331"/>
          </a:xfrm>
          <a:prstGeom prst="rect">
            <a:avLst/>
          </a:prstGeom>
        </p:spPr>
        <p:txBody>
          <a:bodyPr wrap="square">
            <a:spAutoFit/>
          </a:bodyPr>
          <a:lstStyle/>
          <a:p>
            <a:endParaRPr lang="ru-RU" dirty="0" smtClean="0">
              <a:hlinkClick r:id="rId3"/>
            </a:endParaRPr>
          </a:p>
          <a:p>
            <a:endParaRPr lang="ru-RU" dirty="0"/>
          </a:p>
        </p:txBody>
      </p:sp>
      <p:sp>
        <p:nvSpPr>
          <p:cNvPr id="6" name="TextBox 5"/>
          <p:cNvSpPr txBox="1"/>
          <p:nvPr/>
        </p:nvSpPr>
        <p:spPr>
          <a:xfrm>
            <a:off x="357158" y="6215082"/>
            <a:ext cx="8358246" cy="461665"/>
          </a:xfrm>
          <a:prstGeom prst="rect">
            <a:avLst/>
          </a:prstGeom>
          <a:noFill/>
        </p:spPr>
        <p:txBody>
          <a:bodyPr wrap="square" rtlCol="0">
            <a:spAutoFit/>
          </a:bodyPr>
          <a:lstStyle/>
          <a:p>
            <a:r>
              <a:rPr lang="ru-RU" sz="1200" dirty="0" smtClean="0"/>
              <a:t>     Официальный портал Правительства Ростовской области </a:t>
            </a:r>
            <a:r>
              <a:rPr lang="en-US" sz="1200" dirty="0" smtClean="0"/>
              <a:t>[</a:t>
            </a:r>
            <a:r>
              <a:rPr lang="ru-RU" sz="1200" dirty="0" smtClean="0"/>
              <a:t>Электронный ресурс</a:t>
            </a:r>
            <a:r>
              <a:rPr lang="en-US" sz="1200" dirty="0" smtClean="0"/>
              <a:t>]</a:t>
            </a:r>
            <a:r>
              <a:rPr lang="ru-RU" sz="1200" dirty="0" smtClean="0"/>
              <a:t>. – Режим доступа: </a:t>
            </a:r>
            <a:r>
              <a:rPr lang="ru-RU" sz="1200" u="sng" dirty="0" smtClean="0">
                <a:hlinkClick r:id="rId3"/>
              </a:rPr>
              <a:t> </a:t>
            </a:r>
            <a:r>
              <a:rPr lang="en-US" sz="1200" dirty="0" smtClean="0">
                <a:hlinkClick r:id="rId3"/>
              </a:rPr>
              <a:t>http://www.donland.ru/O-regione/Priroda/OOPT/?pageid=77086#cim</a:t>
            </a:r>
            <a:r>
              <a:rPr lang="ru-RU" sz="1200" dirty="0" smtClean="0">
                <a:solidFill>
                  <a:schemeClr val="accent1">
                    <a:lumMod val="90000"/>
                    <a:lumOff val="10000"/>
                  </a:schemeClr>
                </a:solidFill>
                <a:latin typeface="Times New Roman" pitchFamily="18" charset="0"/>
                <a:cs typeface="Times New Roman" pitchFamily="18" charset="0"/>
              </a:rPr>
              <a:t>. - (Дата обращения: 14.01.2019)</a:t>
            </a:r>
            <a:endParaRPr lang="ru-RU" sz="1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rgpz.ucoz.ru/_nw/2/354012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925991"/>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301296" y="10691"/>
            <a:ext cx="6727098" cy="2123658"/>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6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Спасибо </a:t>
            </a:r>
          </a:p>
          <a:p>
            <a:pPr algn="ctr"/>
            <a:r>
              <a:rPr lang="ru-RU" sz="6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за просмотр!</a:t>
            </a:r>
            <a:endParaRPr lang="ru-RU" sz="6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7836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ds04.infourok.ru/uploads/ex/1031/0013abb8-e3392a21/640/img2.jpg"/>
          <p:cNvPicPr>
            <a:picLocks noChangeAspect="1" noChangeArrowheads="1"/>
          </p:cNvPicPr>
          <p:nvPr/>
        </p:nvPicPr>
        <p:blipFill>
          <a:blip r:embed="rId2">
            <a:clrChange>
              <a:clrFrom>
                <a:srgbClr val="A1D0A6"/>
              </a:clrFrom>
              <a:clrTo>
                <a:srgbClr val="A1D0A6">
                  <a:alpha val="0"/>
                </a:srgbClr>
              </a:clrTo>
            </a:clrChange>
          </a:blip>
          <a:srcRect l="12891" t="10938" r="7421" b="3124"/>
          <a:stretch>
            <a:fillRect/>
          </a:stretch>
        </p:blipFill>
        <p:spPr bwMode="auto">
          <a:xfrm>
            <a:off x="2857488" y="571480"/>
            <a:ext cx="3002994" cy="2428892"/>
          </a:xfrm>
          <a:prstGeom prst="rect">
            <a:avLst/>
          </a:prstGeom>
          <a:ln>
            <a:noFill/>
          </a:ln>
          <a:effectLst>
            <a:softEdge rad="112500"/>
          </a:effectLst>
        </p:spPr>
      </p:pic>
      <p:pic>
        <p:nvPicPr>
          <p:cNvPr id="20484" name="Picture 4" descr="Ð Ð¾ÑÑÐ¾Ð²ÑÐºÐ¸Ð¹ Ð·Ð°Ð¿Ð¾Ð²ÐµÐ´Ð½Ð¸Ðº ÑÐ¾ÑÐ¾"/>
          <p:cNvPicPr>
            <a:picLocks noChangeAspect="1" noChangeArrowheads="1"/>
          </p:cNvPicPr>
          <p:nvPr/>
        </p:nvPicPr>
        <p:blipFill>
          <a:blip r:embed="rId3"/>
          <a:srcRect/>
          <a:stretch>
            <a:fillRect/>
          </a:stretch>
        </p:blipFill>
        <p:spPr bwMode="auto">
          <a:xfrm>
            <a:off x="285720" y="1071546"/>
            <a:ext cx="2643206" cy="1745409"/>
          </a:xfrm>
          <a:prstGeom prst="snip2DiagRect">
            <a:avLst/>
          </a:prstGeom>
          <a:solidFill>
            <a:srgbClr val="FFFFFF">
              <a:shade val="85000"/>
            </a:srgbClr>
          </a:solidFill>
          <a:ln w="88900" cap="sq">
            <a:solidFill>
              <a:schemeClr val="bg2">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0486" name="Picture 6" descr="Ð Ð¾ÑÑÐ¾Ð²ÑÐºÐ¸Ð¹ Ð·Ð°Ð¿Ð¾Ð²ÐµÐ´Ð½Ð¸Ðº"/>
          <p:cNvPicPr>
            <a:picLocks noChangeAspect="1" noChangeArrowheads="1"/>
          </p:cNvPicPr>
          <p:nvPr/>
        </p:nvPicPr>
        <p:blipFill>
          <a:blip r:embed="rId4"/>
          <a:srcRect/>
          <a:stretch>
            <a:fillRect/>
          </a:stretch>
        </p:blipFill>
        <p:spPr bwMode="auto">
          <a:xfrm>
            <a:off x="5857884" y="714356"/>
            <a:ext cx="3090945" cy="2057410"/>
          </a:xfrm>
          <a:prstGeom prst="snip2DiagRect">
            <a:avLst/>
          </a:prstGeom>
          <a:solidFill>
            <a:srgbClr val="FFFFFF">
              <a:shade val="85000"/>
            </a:srgbClr>
          </a:solidFill>
          <a:ln w="88900" cap="sq">
            <a:solidFill>
              <a:schemeClr val="bg2">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242" name="Picture 2" descr="Ð¿ÑÑÐµÑÐµÑÑÐ²Ð¸Ðµ Ð¿Ð¾ Ð·Ð°Ð¿Ð¾Ð²ÐµÐ´Ð½Ð¸ÐºÑ"/>
          <p:cNvPicPr>
            <a:picLocks noChangeAspect="1" noChangeArrowheads="1"/>
          </p:cNvPicPr>
          <p:nvPr/>
        </p:nvPicPr>
        <p:blipFill>
          <a:blip r:embed="rId5"/>
          <a:srcRect/>
          <a:stretch>
            <a:fillRect/>
          </a:stretch>
        </p:blipFill>
        <p:spPr bwMode="auto">
          <a:xfrm>
            <a:off x="1142976" y="2571744"/>
            <a:ext cx="2783936" cy="1853307"/>
          </a:xfrm>
          <a:prstGeom prst="round2DiagRect">
            <a:avLst>
              <a:gd name="adj1" fmla="val 16667"/>
              <a:gd name="adj2" fmla="val 0"/>
            </a:avLst>
          </a:prstGeom>
          <a:ln w="88900" cap="sq">
            <a:solidFill>
              <a:schemeClr val="bg2">
                <a:lumMod val="75000"/>
              </a:schemeClr>
            </a:solidFill>
            <a:miter lim="800000"/>
          </a:ln>
          <a:effectLst>
            <a:outerShdw blurRad="254000" algn="tl" rotWithShape="0">
              <a:srgbClr val="000000">
                <a:alpha val="43000"/>
              </a:srgbClr>
            </a:outerShdw>
          </a:effectLst>
        </p:spPr>
      </p:pic>
      <p:sp>
        <p:nvSpPr>
          <p:cNvPr id="3" name="Прямоугольник 2"/>
          <p:cNvSpPr/>
          <p:nvPr/>
        </p:nvSpPr>
        <p:spPr>
          <a:xfrm>
            <a:off x="428596" y="142852"/>
            <a:ext cx="8429684" cy="369332"/>
          </a:xfrm>
          <a:prstGeom prst="rect">
            <a:avLst/>
          </a:prstGeom>
        </p:spPr>
        <p:txBody>
          <a:bodyPr wrap="square">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Государственный степной заповедник «Ростовский» </a:t>
            </a:r>
            <a:endParaRPr lang="ru-RU"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
        <p:nvSpPr>
          <p:cNvPr id="4" name="Прямоугольник 3"/>
          <p:cNvSpPr/>
          <p:nvPr/>
        </p:nvSpPr>
        <p:spPr>
          <a:xfrm>
            <a:off x="285688" y="4500570"/>
            <a:ext cx="8858312" cy="1754326"/>
          </a:xfrm>
          <a:prstGeom prst="rect">
            <a:avLst/>
          </a:prstGeom>
        </p:spPr>
        <p:txBody>
          <a:bodyPr wrap="square">
            <a:spAutoFit/>
          </a:bodyPr>
          <a:lstStyle/>
          <a:p>
            <a:pPr algn="just"/>
            <a:r>
              <a:rPr lang="ru-RU" dirty="0" smtClean="0">
                <a:solidFill>
                  <a:schemeClr val="bg1"/>
                </a:solidFill>
              </a:rPr>
              <a:t>     </a:t>
            </a:r>
            <a:r>
              <a:rPr lang="ru-RU" dirty="0" smtClean="0">
                <a:solidFill>
                  <a:schemeClr val="bg1"/>
                </a:solidFill>
                <a:latin typeface="Times New Roman" pitchFamily="18" charset="0"/>
                <a:cs typeface="Times New Roman" pitchFamily="18" charset="0"/>
              </a:rPr>
              <a:t>На юге Ростовской области, на территории Ремонтненского и Орловского районов, а также на берегах живописного озера Маныч-Гудило, находится Ростовский музей-заповедник. </a:t>
            </a:r>
          </a:p>
          <a:p>
            <a:pPr algn="just"/>
            <a:r>
              <a:rPr lang="ru-RU" dirty="0" smtClean="0">
                <a:solidFill>
                  <a:schemeClr val="bg1"/>
                </a:solidFill>
                <a:latin typeface="Times New Roman" pitchFamily="18" charset="0"/>
                <a:cs typeface="Times New Roman" pitchFamily="18" charset="0"/>
              </a:rPr>
              <a:t>     Ростовский заповедник имеет статус федерального. Он размещен на 9,5 гектарах донской земли. Его можно разделить на четыре участка: Цыган-Хак, Стариковский, Краснопартизанский, Островной. </a:t>
            </a:r>
            <a:endParaRPr lang="ru-RU" dirty="0">
              <a:solidFill>
                <a:schemeClr val="bg1"/>
              </a:solidFill>
              <a:latin typeface="Times New Roman" pitchFamily="18" charset="0"/>
              <a:cs typeface="Times New Roman" pitchFamily="18" charset="0"/>
            </a:endParaRPr>
          </a:p>
        </p:txBody>
      </p:sp>
      <p:sp>
        <p:nvSpPr>
          <p:cNvPr id="5" name="Прямоугольник 4"/>
          <p:cNvSpPr/>
          <p:nvPr/>
        </p:nvSpPr>
        <p:spPr>
          <a:xfrm>
            <a:off x="142844" y="6286520"/>
            <a:ext cx="8715436" cy="461665"/>
          </a:xfrm>
          <a:prstGeom prst="rect">
            <a:avLst/>
          </a:prstGeom>
        </p:spPr>
        <p:txBody>
          <a:bodyPr wrap="square">
            <a:spAutoFit/>
          </a:bodyPr>
          <a:lstStyle/>
          <a:p>
            <a:r>
              <a:rPr lang="en-US" sz="1200" dirty="0" smtClean="0">
                <a:solidFill>
                  <a:schemeClr val="accent1">
                    <a:lumMod val="90000"/>
                    <a:lumOff val="10000"/>
                  </a:schemeClr>
                </a:solidFill>
                <a:latin typeface="Times New Roman" pitchFamily="18" charset="0"/>
                <a:cs typeface="Times New Roman" pitchFamily="18" charset="0"/>
                <a:hlinkClick r:id="rId6"/>
              </a:rPr>
              <a:t>FB.ru</a:t>
            </a:r>
            <a:r>
              <a:rPr lang="ru-RU" sz="1200" dirty="0" smtClean="0">
                <a:solidFill>
                  <a:schemeClr val="accent1">
                    <a:lumMod val="90000"/>
                    <a:lumOff val="10000"/>
                  </a:schemeClr>
                </a:solidFill>
                <a:latin typeface="Times New Roman" pitchFamily="18" charset="0"/>
                <a:cs typeface="Times New Roman" pitchFamily="18" charset="0"/>
                <a:hlinkClick r:id="rId6"/>
              </a:rPr>
              <a:t> </a:t>
            </a:r>
            <a:r>
              <a:rPr lang="en-US" sz="1200" dirty="0" smtClean="0">
                <a:solidFill>
                  <a:schemeClr val="accent1">
                    <a:lumMod val="90000"/>
                    <a:lumOff val="10000"/>
                  </a:schemeClr>
                </a:solidFill>
                <a:latin typeface="Times New Roman" pitchFamily="18" charset="0"/>
                <a:cs typeface="Times New Roman" pitchFamily="18" charset="0"/>
                <a:hlinkClick r:id="rId6"/>
              </a:rPr>
              <a:t>[</a:t>
            </a:r>
            <a:r>
              <a:rPr lang="ru-RU" sz="1200" dirty="0" smtClean="0">
                <a:solidFill>
                  <a:schemeClr val="accent1">
                    <a:lumMod val="90000"/>
                    <a:lumOff val="10000"/>
                  </a:schemeClr>
                </a:solidFill>
                <a:latin typeface="Times New Roman" pitchFamily="18" charset="0"/>
                <a:cs typeface="Times New Roman" pitchFamily="18" charset="0"/>
                <a:hlinkClick r:id="rId6"/>
              </a:rPr>
              <a:t>Электронный ресурс</a:t>
            </a:r>
            <a:r>
              <a:rPr lang="en-US" sz="1200" dirty="0" smtClean="0">
                <a:solidFill>
                  <a:schemeClr val="accent1">
                    <a:lumMod val="90000"/>
                    <a:lumOff val="10000"/>
                  </a:schemeClr>
                </a:solidFill>
                <a:latin typeface="Times New Roman" pitchFamily="18" charset="0"/>
                <a:cs typeface="Times New Roman" pitchFamily="18" charset="0"/>
                <a:hlinkClick r:id="rId6"/>
              </a:rPr>
              <a:t>]</a:t>
            </a:r>
            <a:r>
              <a:rPr lang="ru-RU" sz="1200" dirty="0" smtClean="0">
                <a:solidFill>
                  <a:schemeClr val="accent1">
                    <a:lumMod val="90000"/>
                    <a:lumOff val="10000"/>
                  </a:schemeClr>
                </a:solidFill>
                <a:latin typeface="Times New Roman" pitchFamily="18" charset="0"/>
                <a:cs typeface="Times New Roman" pitchFamily="18" charset="0"/>
                <a:hlinkClick r:id="rId6"/>
              </a:rPr>
              <a:t>. – Режим доступа: </a:t>
            </a:r>
            <a:r>
              <a:rPr lang="en-US" sz="1200" dirty="0" smtClean="0">
                <a:solidFill>
                  <a:schemeClr val="accent1">
                    <a:lumMod val="90000"/>
                    <a:lumOff val="10000"/>
                  </a:schemeClr>
                </a:solidFill>
                <a:latin typeface="Times New Roman" pitchFamily="18" charset="0"/>
                <a:cs typeface="Times New Roman" pitchFamily="18" charset="0"/>
                <a:hlinkClick r:id="rId6"/>
              </a:rPr>
              <a:t>http://fb.ru/article/168789/rostovskiy-zapovednik-gosudarstvennyiy-stepnoy-zapovednik-rostovskiy</a:t>
            </a:r>
            <a:r>
              <a:rPr lang="ru-RU" sz="1200" dirty="0" smtClean="0">
                <a:solidFill>
                  <a:schemeClr val="accent1">
                    <a:lumMod val="90000"/>
                    <a:lumOff val="10000"/>
                  </a:schemeClr>
                </a:solidFill>
                <a:latin typeface="Times New Roman" pitchFamily="18" charset="0"/>
                <a:cs typeface="Times New Roman" pitchFamily="18" charset="0"/>
              </a:rPr>
              <a:t>. - (Дата обращения: 14.01.2019)</a:t>
            </a:r>
            <a:endParaRPr lang="ru-RU" dirty="0"/>
          </a:p>
        </p:txBody>
      </p:sp>
      <p:pic>
        <p:nvPicPr>
          <p:cNvPr id="20482" name="Picture 2" descr="Ð Ð¾ÑÑÐ¾Ð²ÑÐºÐ¸Ð¹ Ð·Ð°Ð¿Ð¾Ð²ÐµÐ´Ð½Ð¸Ðº ÑÐ¾ÑÐ¾"/>
          <p:cNvPicPr>
            <a:picLocks noChangeAspect="1" noChangeArrowheads="1"/>
          </p:cNvPicPr>
          <p:nvPr/>
        </p:nvPicPr>
        <p:blipFill>
          <a:blip r:embed="rId7"/>
          <a:srcRect/>
          <a:stretch>
            <a:fillRect/>
          </a:stretch>
        </p:blipFill>
        <p:spPr bwMode="auto">
          <a:xfrm>
            <a:off x="4643438" y="2428868"/>
            <a:ext cx="2928918" cy="2074650"/>
          </a:xfrm>
          <a:prstGeom prst="round2DiagRect">
            <a:avLst>
              <a:gd name="adj1" fmla="val 16667"/>
              <a:gd name="adj2" fmla="val 0"/>
            </a:avLst>
          </a:prstGeom>
          <a:ln w="88900" cap="sq">
            <a:solidFill>
              <a:schemeClr val="bg2">
                <a:lumMod val="75000"/>
              </a:schemeClr>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85720" y="142852"/>
            <a:ext cx="8572560" cy="369332"/>
          </a:xfrm>
          <a:prstGeom prst="rect">
            <a:avLst/>
          </a:prstGeom>
        </p:spPr>
        <p:txBody>
          <a:bodyPr wrap="square">
            <a:prstTxWarp prst="textWave2">
              <a:avLst/>
            </a:prstTxWarp>
            <a:spAutoFit/>
          </a:bodyPr>
          <a:lstStyle/>
          <a:p>
            <a:pPr algn="ctr"/>
            <a:r>
              <a:rPr lang="ru-RU" b="1" dirty="0" smtClean="0">
                <a:latin typeface="Times New Roman" pitchFamily="18" charset="0"/>
                <a:cs typeface="Times New Roman" pitchFamily="18" charset="0"/>
              </a:rPr>
              <a:t>ГОСУДАРСТВЕННЫЙ природный заказник «Цимлянский»</a:t>
            </a:r>
            <a:r>
              <a:rPr lang="ru-RU" dirty="0" smtClean="0"/>
              <a:t> </a:t>
            </a:r>
            <a:endParaRPr lang="ru-RU" dirty="0"/>
          </a:p>
        </p:txBody>
      </p:sp>
      <p:sp>
        <p:nvSpPr>
          <p:cNvPr id="7" name="Прямоугольник 6"/>
          <p:cNvSpPr/>
          <p:nvPr/>
        </p:nvSpPr>
        <p:spPr>
          <a:xfrm>
            <a:off x="357158" y="4714884"/>
            <a:ext cx="8429684" cy="1477328"/>
          </a:xfrm>
          <a:prstGeom prst="rect">
            <a:avLst/>
          </a:prstGeom>
        </p:spPr>
        <p:txBody>
          <a:bodyPr wrap="square">
            <a:spAutoFit/>
          </a:bodyPr>
          <a:lstStyle/>
          <a:p>
            <a:pPr algn="just"/>
            <a:r>
              <a:rPr lang="ru-RU" dirty="0" smtClean="0"/>
              <a:t>     </a:t>
            </a:r>
            <a:r>
              <a:rPr lang="ru-RU" dirty="0" smtClean="0">
                <a:latin typeface="Times New Roman" pitchFamily="18" charset="0"/>
                <a:cs typeface="Times New Roman" pitchFamily="18" charset="0"/>
              </a:rPr>
              <a:t>Заказник создан в 1985 году, в 1996 году ему придан федеральный статус. В 2011 году заказник передан под охрану ФГБУ «Государственный природный заповедник «Ростовский».  Заказник «Цимлянский» расположен в урочище «Кучугуры» и в прибрежной зоне Цимлянского водохранилища. Общая площадь составляет 44,998 тыс. га.</a:t>
            </a:r>
            <a:endParaRPr lang="ru-RU" dirty="0">
              <a:latin typeface="Times New Roman" pitchFamily="18" charset="0"/>
              <a:cs typeface="Times New Roman" pitchFamily="18" charset="0"/>
            </a:endParaRPr>
          </a:p>
        </p:txBody>
      </p:sp>
      <p:pic>
        <p:nvPicPr>
          <p:cNvPr id="9222" name="Picture 6" descr="http://rgpbz.ru/assets/images/text/660185570.jpg"/>
          <p:cNvPicPr>
            <a:picLocks noChangeAspect="1" noChangeArrowheads="1"/>
          </p:cNvPicPr>
          <p:nvPr/>
        </p:nvPicPr>
        <p:blipFill>
          <a:blip r:embed="rId2"/>
          <a:srcRect b="2336"/>
          <a:stretch>
            <a:fillRect/>
          </a:stretch>
        </p:blipFill>
        <p:spPr bwMode="auto">
          <a:xfrm>
            <a:off x="4929190" y="1928802"/>
            <a:ext cx="3871829" cy="2428892"/>
          </a:xfrm>
          <a:prstGeom prst="rect">
            <a:avLst/>
          </a:prstGeom>
          <a:solidFill>
            <a:srgbClr val="FFFFFF">
              <a:shade val="85000"/>
            </a:srgbClr>
          </a:solidFill>
          <a:ln w="57150" cap="sq">
            <a:solidFill>
              <a:schemeClr val="bg2">
                <a:lumMod val="75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9458" name="Picture 2" descr="https://upload.wikimedia.org/wikipedia/commons/thumb/0/05/%D0%A6%D0%B8%D0%BC%D0%BB%D1%8F%D0%BD%D1%81%D0%BA%D0%BE%D0%B5_%D0%B2%D0%BE%D0%B4%D0%BE%D1%85%D1%80%D0%B0%D0%BD%D0%B8%D0%BB%D0%B8%D1%89%D0%B5.jpg/1200px-%D0%A6%D0%B8%D0%BC%D0%BB%D1%8F%D0%BD%D1%81%D0%BA%D0%BE%D0%B5_%D0%B2%D0%BE%D0%B4%D0%BE%D1%85%D1%80%D0%B0%D0%BD%D0%B8%D0%BB%D0%B8%D1%89%D0%B5.jpg"/>
          <p:cNvPicPr>
            <a:picLocks noChangeAspect="1" noChangeArrowheads="1"/>
          </p:cNvPicPr>
          <p:nvPr/>
        </p:nvPicPr>
        <p:blipFill>
          <a:blip r:embed="rId3"/>
          <a:srcRect/>
          <a:stretch>
            <a:fillRect/>
          </a:stretch>
        </p:blipFill>
        <p:spPr bwMode="auto">
          <a:xfrm>
            <a:off x="357158" y="857232"/>
            <a:ext cx="3786214" cy="2500984"/>
          </a:xfrm>
          <a:prstGeom prst="rect">
            <a:avLst/>
          </a:prstGeom>
          <a:solidFill>
            <a:srgbClr val="FFFFFF">
              <a:shade val="85000"/>
            </a:srgbClr>
          </a:solidFill>
          <a:ln w="57150" cap="sq">
            <a:solidFill>
              <a:schemeClr val="bg2">
                <a:lumMod val="75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9460" name="Picture 4" descr="http://www.yarsovteh.ru/i/%D0%A6%D0%B8%D0%BC%D0%BB%D1%8F%D0%BD%D1%81%D0%BA%D0%B8%D0%B9-%D0%B7%D0%B0%D0%BA%D0%B0%D0%B7%D0%BD%D0%B8%D0%BA-1.jpg"/>
          <p:cNvPicPr>
            <a:picLocks noChangeAspect="1" noChangeArrowheads="1"/>
          </p:cNvPicPr>
          <p:nvPr/>
        </p:nvPicPr>
        <p:blipFill>
          <a:blip r:embed="rId4"/>
          <a:srcRect/>
          <a:stretch>
            <a:fillRect/>
          </a:stretch>
        </p:blipFill>
        <p:spPr bwMode="auto">
          <a:xfrm>
            <a:off x="2571736" y="1643050"/>
            <a:ext cx="3650252" cy="2357454"/>
          </a:xfrm>
          <a:prstGeom prst="rect">
            <a:avLst/>
          </a:prstGeom>
          <a:solidFill>
            <a:srgbClr val="FFFFFF">
              <a:shade val="85000"/>
            </a:srgbClr>
          </a:solidFill>
          <a:ln w="57150" cap="sq">
            <a:solidFill>
              <a:schemeClr val="bg2">
                <a:lumMod val="75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1" name="TextBox 10"/>
          <p:cNvSpPr txBox="1"/>
          <p:nvPr/>
        </p:nvSpPr>
        <p:spPr>
          <a:xfrm>
            <a:off x="357158" y="6286520"/>
            <a:ext cx="8501122" cy="461665"/>
          </a:xfrm>
          <a:prstGeom prst="rect">
            <a:avLst/>
          </a:prstGeom>
          <a:noFill/>
        </p:spPr>
        <p:txBody>
          <a:bodyPr wrap="square" rtlCol="0">
            <a:spAutoFit/>
          </a:bodyPr>
          <a:lstStyle/>
          <a:p>
            <a:r>
              <a:rPr lang="ru-RU" sz="1200" dirty="0" smtClean="0">
                <a:latin typeface="Times New Roman" pitchFamily="18" charset="0"/>
                <a:cs typeface="Times New Roman" pitchFamily="18" charset="0"/>
              </a:rPr>
              <a:t>РОСТОВСКИЙ ЗАПОВЕДНИК </a:t>
            </a:r>
            <a:r>
              <a:rPr lang="en-US" sz="1200" dirty="0" smtClean="0">
                <a:latin typeface="Times New Roman" pitchFamily="18" charset="0"/>
                <a:cs typeface="Times New Roman" pitchFamily="18" charset="0"/>
              </a:rPr>
              <a:t>[</a:t>
            </a:r>
            <a:r>
              <a:rPr lang="ru-RU" sz="1200" dirty="0" smtClean="0">
                <a:latin typeface="Times New Roman" pitchFamily="18" charset="0"/>
                <a:cs typeface="Times New Roman" pitchFamily="18" charset="0"/>
              </a:rPr>
              <a:t>Электронный ресурс</a:t>
            </a:r>
            <a:r>
              <a:rPr lang="en-US" sz="1200" dirty="0" smtClean="0">
                <a:latin typeface="Times New Roman" pitchFamily="18" charset="0"/>
                <a:cs typeface="Times New Roman" pitchFamily="18" charset="0"/>
              </a:rPr>
              <a:t>]</a:t>
            </a:r>
            <a:r>
              <a:rPr lang="ru-RU" sz="1200" dirty="0" smtClean="0">
                <a:latin typeface="Times New Roman" pitchFamily="18" charset="0"/>
                <a:cs typeface="Times New Roman" pitchFamily="18" charset="0"/>
              </a:rPr>
              <a:t>:МИНИСТЕРСТВО ПРИРОДНЫХ РЕСУРСОВ И ЭКОЛОГИИ РОССИЙСКОЙ ФЕДЕРАЦИИ. – Режим доступа: </a:t>
            </a:r>
            <a:r>
              <a:rPr lang="en-US" sz="1200" dirty="0" smtClean="0">
                <a:latin typeface="Times New Roman" pitchFamily="18" charset="0"/>
                <a:cs typeface="Times New Roman" pitchFamily="18" charset="0"/>
                <a:hlinkClick r:id="rId5"/>
              </a:rPr>
              <a:t>http://rgpbz.ru/zakaznik-«</a:t>
            </a:r>
            <a:r>
              <a:rPr lang="en-US" sz="1200" dirty="0" err="1" smtClean="0">
                <a:latin typeface="Times New Roman" pitchFamily="18" charset="0"/>
                <a:cs typeface="Times New Roman" pitchFamily="18" charset="0"/>
                <a:hlinkClick r:id="rId5"/>
              </a:rPr>
              <a:t>czimlyanskij</a:t>
            </a:r>
            <a:r>
              <a:rPr lang="en-US" sz="1200" dirty="0" smtClean="0">
                <a:latin typeface="Times New Roman" pitchFamily="18" charset="0"/>
                <a:cs typeface="Times New Roman" pitchFamily="18" charset="0"/>
                <a:hlinkClick r:id="rId5"/>
              </a:rPr>
              <a:t>»</a:t>
            </a:r>
            <a:r>
              <a:rPr lang="ru-RU" sz="1200" dirty="0" smtClean="0">
                <a:solidFill>
                  <a:schemeClr val="accent1">
                    <a:lumMod val="90000"/>
                    <a:lumOff val="10000"/>
                  </a:schemeClr>
                </a:solidFill>
                <a:latin typeface="Times New Roman" pitchFamily="18" charset="0"/>
                <a:cs typeface="Times New Roman" pitchFamily="18" charset="0"/>
              </a:rPr>
              <a:t>. - (Дата обращения: 14.01.2019)</a:t>
            </a:r>
            <a:r>
              <a:rPr lang="ru-RU" sz="1200" dirty="0" smtClean="0">
                <a:latin typeface="Times New Roman" pitchFamily="18" charset="0"/>
                <a:cs typeface="Times New Roman" pitchFamily="18" charset="0"/>
              </a:rPr>
              <a:t> </a:t>
            </a:r>
            <a:endParaRPr lang="ru-RU"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6" name="Picture 14" descr="Image Caption"/>
          <p:cNvPicPr>
            <a:picLocks noChangeAspect="1" noChangeArrowheads="1"/>
          </p:cNvPicPr>
          <p:nvPr/>
        </p:nvPicPr>
        <p:blipFill>
          <a:blip r:embed="rId2" cstate="print"/>
          <a:srcRect/>
          <a:stretch>
            <a:fillRect/>
          </a:stretch>
        </p:blipFill>
        <p:spPr bwMode="auto">
          <a:xfrm>
            <a:off x="1857356" y="3357562"/>
            <a:ext cx="2337472" cy="1557337"/>
          </a:xfrm>
          <a:prstGeom prst="rect">
            <a:avLst/>
          </a:prstGeom>
          <a:noFill/>
          <a:effectLst>
            <a:glow rad="228600">
              <a:schemeClr val="accent1">
                <a:satMod val="175000"/>
                <a:alpha val="40000"/>
              </a:schemeClr>
            </a:glow>
          </a:effectLst>
        </p:spPr>
      </p:pic>
      <p:pic>
        <p:nvPicPr>
          <p:cNvPr id="8210" name="Picture 18" descr="Image Caption"/>
          <p:cNvPicPr>
            <a:picLocks noChangeAspect="1" noChangeArrowheads="1"/>
          </p:cNvPicPr>
          <p:nvPr/>
        </p:nvPicPr>
        <p:blipFill>
          <a:blip r:embed="rId3" cstate="print"/>
          <a:srcRect/>
          <a:stretch>
            <a:fillRect/>
          </a:stretch>
        </p:blipFill>
        <p:spPr bwMode="auto">
          <a:xfrm>
            <a:off x="5072066" y="3286124"/>
            <a:ext cx="2286016" cy="1523055"/>
          </a:xfrm>
          <a:prstGeom prst="rect">
            <a:avLst/>
          </a:prstGeom>
          <a:noFill/>
          <a:effectLst>
            <a:glow rad="228600">
              <a:schemeClr val="accent1">
                <a:satMod val="175000"/>
                <a:alpha val="40000"/>
              </a:schemeClr>
            </a:glow>
          </a:effectLst>
        </p:spPr>
      </p:pic>
      <p:sp>
        <p:nvSpPr>
          <p:cNvPr id="2" name="Прямоугольник 1"/>
          <p:cNvSpPr/>
          <p:nvPr/>
        </p:nvSpPr>
        <p:spPr>
          <a:xfrm>
            <a:off x="500034" y="142852"/>
            <a:ext cx="8215370" cy="369332"/>
          </a:xfrm>
          <a:prstGeom prst="rect">
            <a:avLst/>
          </a:prstGeom>
        </p:spPr>
        <p:txBody>
          <a:bodyPr wrap="square">
            <a:prstTxWarp prst="textWave1">
              <a:avLst/>
            </a:prstTxWarp>
            <a:spAutoFit/>
          </a:bodyPr>
          <a:lstStyle/>
          <a:p>
            <a:pPr algn="ctr"/>
            <a:r>
              <a:rPr lang="ru-RU" b="1" dirty="0" smtClean="0">
                <a:latin typeface="Times New Roman" pitchFamily="18" charset="0"/>
                <a:cs typeface="Times New Roman" pitchFamily="18" charset="0"/>
              </a:rPr>
              <a:t>Государственный природный заказник «Горненский</a:t>
            </a:r>
            <a:r>
              <a:rPr lang="ru-RU" b="1" i="1" dirty="0" smtClean="0"/>
              <a:t>»</a:t>
            </a:r>
            <a:endParaRPr lang="ru-RU" dirty="0"/>
          </a:p>
        </p:txBody>
      </p:sp>
      <p:pic>
        <p:nvPicPr>
          <p:cNvPr id="8196" name="Picture 4" descr="Image Caption"/>
          <p:cNvPicPr>
            <a:picLocks noChangeAspect="1" noChangeArrowheads="1"/>
          </p:cNvPicPr>
          <p:nvPr/>
        </p:nvPicPr>
        <p:blipFill>
          <a:blip r:embed="rId4" cstate="print"/>
          <a:srcRect/>
          <a:stretch>
            <a:fillRect/>
          </a:stretch>
        </p:blipFill>
        <p:spPr bwMode="auto">
          <a:xfrm rot="21151706">
            <a:off x="2809327" y="882668"/>
            <a:ext cx="2424043" cy="1615015"/>
          </a:xfrm>
          <a:prstGeom prst="rect">
            <a:avLst/>
          </a:prstGeom>
          <a:noFill/>
          <a:effectLst>
            <a:glow rad="228600">
              <a:schemeClr val="accent1">
                <a:satMod val="175000"/>
                <a:alpha val="40000"/>
              </a:schemeClr>
            </a:glow>
          </a:effectLst>
        </p:spPr>
      </p:pic>
      <p:pic>
        <p:nvPicPr>
          <p:cNvPr id="8198" name="Picture 6" descr="Image Caption"/>
          <p:cNvPicPr>
            <a:picLocks noChangeAspect="1" noChangeArrowheads="1"/>
          </p:cNvPicPr>
          <p:nvPr/>
        </p:nvPicPr>
        <p:blipFill>
          <a:blip r:embed="rId5" cstate="print"/>
          <a:srcRect/>
          <a:stretch>
            <a:fillRect/>
          </a:stretch>
        </p:blipFill>
        <p:spPr bwMode="auto">
          <a:xfrm rot="20862963">
            <a:off x="5564961" y="868425"/>
            <a:ext cx="2283576" cy="1521429"/>
          </a:xfrm>
          <a:prstGeom prst="rect">
            <a:avLst/>
          </a:prstGeom>
          <a:noFill/>
          <a:effectLst>
            <a:glow rad="228600">
              <a:schemeClr val="accent1">
                <a:satMod val="175000"/>
                <a:alpha val="40000"/>
              </a:schemeClr>
            </a:glow>
          </a:effectLst>
        </p:spPr>
      </p:pic>
      <p:pic>
        <p:nvPicPr>
          <p:cNvPr id="8200" name="Picture 8" descr="Image Caption"/>
          <p:cNvPicPr>
            <a:picLocks noChangeAspect="1" noChangeArrowheads="1"/>
          </p:cNvPicPr>
          <p:nvPr/>
        </p:nvPicPr>
        <p:blipFill>
          <a:blip r:embed="rId6" cstate="print"/>
          <a:srcRect/>
          <a:stretch>
            <a:fillRect/>
          </a:stretch>
        </p:blipFill>
        <p:spPr bwMode="auto">
          <a:xfrm rot="21237978">
            <a:off x="359486" y="945160"/>
            <a:ext cx="2287577" cy="1524094"/>
          </a:xfrm>
          <a:prstGeom prst="rect">
            <a:avLst/>
          </a:prstGeom>
          <a:noFill/>
          <a:effectLst>
            <a:glow rad="228600">
              <a:schemeClr val="accent1">
                <a:satMod val="175000"/>
                <a:alpha val="40000"/>
              </a:schemeClr>
            </a:glow>
          </a:effectLst>
        </p:spPr>
      </p:pic>
      <p:pic>
        <p:nvPicPr>
          <p:cNvPr id="8202" name="Picture 10" descr="Image Caption"/>
          <p:cNvPicPr>
            <a:picLocks noChangeAspect="1" noChangeArrowheads="1"/>
          </p:cNvPicPr>
          <p:nvPr/>
        </p:nvPicPr>
        <p:blipFill>
          <a:blip r:embed="rId7" cstate="print"/>
          <a:srcRect/>
          <a:stretch>
            <a:fillRect/>
          </a:stretch>
        </p:blipFill>
        <p:spPr bwMode="auto">
          <a:xfrm>
            <a:off x="3571868" y="2143116"/>
            <a:ext cx="2286016" cy="1523055"/>
          </a:xfrm>
          <a:prstGeom prst="rect">
            <a:avLst/>
          </a:prstGeom>
          <a:noFill/>
          <a:effectLst>
            <a:glow rad="228600">
              <a:schemeClr val="accent1">
                <a:satMod val="175000"/>
                <a:alpha val="40000"/>
              </a:schemeClr>
            </a:glow>
          </a:effectLst>
        </p:spPr>
      </p:pic>
      <p:pic>
        <p:nvPicPr>
          <p:cNvPr id="8204" name="Picture 12" descr="Image Caption"/>
          <p:cNvPicPr>
            <a:picLocks noChangeAspect="1" noChangeArrowheads="1"/>
          </p:cNvPicPr>
          <p:nvPr/>
        </p:nvPicPr>
        <p:blipFill>
          <a:blip r:embed="rId8" cstate="print"/>
          <a:srcRect/>
          <a:stretch>
            <a:fillRect/>
          </a:stretch>
        </p:blipFill>
        <p:spPr bwMode="auto">
          <a:xfrm>
            <a:off x="6500826" y="1857364"/>
            <a:ext cx="2251710" cy="1500198"/>
          </a:xfrm>
          <a:prstGeom prst="rect">
            <a:avLst/>
          </a:prstGeom>
          <a:noFill/>
          <a:effectLst>
            <a:glow rad="228600">
              <a:schemeClr val="accent1">
                <a:satMod val="175000"/>
                <a:alpha val="40000"/>
              </a:schemeClr>
            </a:glow>
          </a:effectLst>
        </p:spPr>
      </p:pic>
      <p:pic>
        <p:nvPicPr>
          <p:cNvPr id="8208" name="Picture 16" descr="Image Caption"/>
          <p:cNvPicPr>
            <a:picLocks noChangeAspect="1" noChangeArrowheads="1"/>
          </p:cNvPicPr>
          <p:nvPr/>
        </p:nvPicPr>
        <p:blipFill>
          <a:blip r:embed="rId9" cstate="print"/>
          <a:srcRect/>
          <a:stretch>
            <a:fillRect/>
          </a:stretch>
        </p:blipFill>
        <p:spPr bwMode="auto">
          <a:xfrm rot="20918140">
            <a:off x="553128" y="2348278"/>
            <a:ext cx="2230212" cy="1485875"/>
          </a:xfrm>
          <a:prstGeom prst="rect">
            <a:avLst/>
          </a:prstGeom>
          <a:noFill/>
          <a:effectLst>
            <a:glow rad="228600">
              <a:schemeClr val="accent1">
                <a:satMod val="175000"/>
                <a:alpha val="40000"/>
              </a:schemeClr>
            </a:glow>
          </a:effectLst>
        </p:spPr>
      </p:pic>
      <p:sp>
        <p:nvSpPr>
          <p:cNvPr id="12" name="Прямоугольник 11"/>
          <p:cNvSpPr/>
          <p:nvPr/>
        </p:nvSpPr>
        <p:spPr>
          <a:xfrm>
            <a:off x="214282" y="5286388"/>
            <a:ext cx="8786874" cy="923330"/>
          </a:xfrm>
          <a:prstGeom prst="rect">
            <a:avLst/>
          </a:prstGeom>
        </p:spPr>
        <p:txBody>
          <a:bodyPr wrap="square">
            <a:spAutoFit/>
          </a:bodyPr>
          <a:lstStyle/>
          <a:p>
            <a:pPr algn="just"/>
            <a:r>
              <a:rPr lang="ru-RU" dirty="0" smtClean="0">
                <a:latin typeface="Times New Roman" pitchFamily="18" charset="0"/>
                <a:cs typeface="Times New Roman" pitchFamily="18" charset="0"/>
              </a:rPr>
              <a:t>     Заказник создан в соответствии с постановлением Правительства Ростовской области </a:t>
            </a:r>
            <a:r>
              <a:rPr lang="ru-RU" dirty="0" smtClean="0">
                <a:latin typeface="Times New Roman" pitchFamily="18" charset="0"/>
                <a:cs typeface="Times New Roman" pitchFamily="18" charset="0"/>
                <a:hlinkClick r:id="rId10"/>
              </a:rPr>
              <a:t>от 27.11.2014 № 789</a:t>
            </a:r>
            <a:r>
              <a:rPr lang="ru-RU" dirty="0" smtClean="0">
                <a:latin typeface="Times New Roman" pitchFamily="18" charset="0"/>
                <a:cs typeface="Times New Roman" pitchFamily="18" charset="0"/>
              </a:rPr>
              <a:t> в Красносулинском районе области. Состоит из 5 близко расположенных кластерных участков общей площадью 8,629 тыс. га.</a:t>
            </a:r>
            <a:endParaRPr lang="ru-RU" dirty="0">
              <a:latin typeface="Times New Roman" pitchFamily="18" charset="0"/>
              <a:cs typeface="Times New Roman" pitchFamily="18" charset="0"/>
            </a:endParaRPr>
          </a:p>
        </p:txBody>
      </p:sp>
      <p:sp>
        <p:nvSpPr>
          <p:cNvPr id="15" name="TextBox 14"/>
          <p:cNvSpPr txBox="1"/>
          <p:nvPr/>
        </p:nvSpPr>
        <p:spPr>
          <a:xfrm>
            <a:off x="142844" y="6286520"/>
            <a:ext cx="8786874" cy="461665"/>
          </a:xfrm>
          <a:prstGeom prst="rect">
            <a:avLst/>
          </a:prstGeom>
          <a:noFill/>
        </p:spPr>
        <p:txBody>
          <a:bodyPr wrap="square" rtlCol="0">
            <a:spAutoFit/>
          </a:bodyPr>
          <a:lstStyle/>
          <a:p>
            <a:pPr algn="just"/>
            <a:r>
              <a:rPr lang="en-US" sz="1200" dirty="0" smtClean="0">
                <a:latin typeface="Times New Roman" pitchFamily="18" charset="0"/>
                <a:cs typeface="Times New Roman" pitchFamily="18" charset="0"/>
              </a:rPr>
              <a:t>RUSSIA TRAVEL [</a:t>
            </a:r>
            <a:r>
              <a:rPr lang="ru-RU" sz="1200" dirty="0" smtClean="0">
                <a:latin typeface="Times New Roman" pitchFamily="18" charset="0"/>
                <a:cs typeface="Times New Roman" pitchFamily="18" charset="0"/>
              </a:rPr>
              <a:t>Электронный ресурс</a:t>
            </a:r>
            <a:r>
              <a:rPr lang="en-US" sz="1200" dirty="0" smtClean="0">
                <a:latin typeface="Times New Roman" pitchFamily="18" charset="0"/>
                <a:cs typeface="Times New Roman" pitchFamily="18" charset="0"/>
              </a:rPr>
              <a:t>]</a:t>
            </a:r>
            <a:r>
              <a:rPr lang="ru-RU" sz="1200" dirty="0" smtClean="0">
                <a:latin typeface="Times New Roman" pitchFamily="18" charset="0"/>
                <a:cs typeface="Times New Roman" pitchFamily="18" charset="0"/>
              </a:rPr>
              <a:t>: Национальный туристический портал. – Режим доступа: </a:t>
            </a:r>
            <a:r>
              <a:rPr lang="en-US" sz="1200" dirty="0" smtClean="0">
                <a:latin typeface="Times New Roman" pitchFamily="18" charset="0"/>
                <a:cs typeface="Times New Roman" pitchFamily="18" charset="0"/>
                <a:hlinkClick r:id="rId11"/>
              </a:rPr>
              <a:t>https://russia.travel/objects/325658/</a:t>
            </a:r>
            <a:r>
              <a:rPr lang="ru-RU" sz="1200" dirty="0" smtClean="0">
                <a:solidFill>
                  <a:schemeClr val="accent1">
                    <a:lumMod val="90000"/>
                    <a:lumOff val="10000"/>
                  </a:schemeClr>
                </a:solidFill>
                <a:latin typeface="Times New Roman" pitchFamily="18" charset="0"/>
                <a:cs typeface="Times New Roman" pitchFamily="18" charset="0"/>
              </a:rPr>
              <a:t>. - (Дата обращения: 14.01.2019)</a:t>
            </a:r>
            <a:endParaRPr lang="ru-RU"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214290"/>
            <a:ext cx="8358246" cy="369332"/>
          </a:xfrm>
          <a:prstGeom prst="rect">
            <a:avLst/>
          </a:prstGeom>
        </p:spPr>
        <p:txBody>
          <a:bodyPr wrap="square">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Государственный природный заказник «Левобережный» </a:t>
            </a:r>
            <a:endParaRPr lang="ru-RU"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pic>
        <p:nvPicPr>
          <p:cNvPr id="7170" name="Picture 2" descr="ÐÐ¾ÑÑÐ´Ð°ÑÑÑÐ²ÐµÐ½Ð½ÑÐ¹ Ð¿ÑÐ¸ÑÐ¾Ð´Ð½ÑÐ¹ Ð·Ð°ÐºÐ°Ð·Ð½Ð¸Ðº Â«ÐÐµÐ²Ð¾Ð±ÐµÑÐµÐ¶Ð½ÑÐ¹Â»"/>
          <p:cNvPicPr>
            <a:picLocks noChangeAspect="1" noChangeArrowheads="1"/>
          </p:cNvPicPr>
          <p:nvPr/>
        </p:nvPicPr>
        <p:blipFill>
          <a:blip r:embed="rId2"/>
          <a:srcRect/>
          <a:stretch>
            <a:fillRect/>
          </a:stretch>
        </p:blipFill>
        <p:spPr bwMode="auto">
          <a:xfrm>
            <a:off x="357158" y="857232"/>
            <a:ext cx="4162425" cy="27717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172" name="Picture 4" descr="http://www.donland.ru/Data/Sites/1/media/about/nature/oopt_4.jpg"/>
          <p:cNvPicPr>
            <a:picLocks noChangeAspect="1" noChangeArrowheads="1"/>
          </p:cNvPicPr>
          <p:nvPr/>
        </p:nvPicPr>
        <p:blipFill>
          <a:blip r:embed="rId3"/>
          <a:srcRect/>
          <a:stretch>
            <a:fillRect/>
          </a:stretch>
        </p:blipFill>
        <p:spPr bwMode="auto">
          <a:xfrm>
            <a:off x="4786314" y="2000240"/>
            <a:ext cx="4162425" cy="27717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Прямоугольник 6"/>
          <p:cNvSpPr/>
          <p:nvPr/>
        </p:nvSpPr>
        <p:spPr>
          <a:xfrm>
            <a:off x="142844" y="4929198"/>
            <a:ext cx="8715436" cy="1477328"/>
          </a:xfrm>
          <a:prstGeom prst="rect">
            <a:avLst/>
          </a:prstGeom>
        </p:spPr>
        <p:txBody>
          <a:bodyPr wrap="square">
            <a:spAutoFit/>
          </a:bodyPr>
          <a:lstStyle/>
          <a:p>
            <a:pPr algn="just"/>
            <a:r>
              <a:rPr lang="ru-RU" dirty="0" smtClean="0">
                <a:latin typeface="Times New Roman" pitchFamily="18" charset="0"/>
                <a:cs typeface="Times New Roman" pitchFamily="18" charset="0"/>
              </a:rPr>
              <a:t>     Заказник создан в соответствии с постановлением Правительства Ростовской области </a:t>
            </a:r>
            <a:r>
              <a:rPr lang="ru-RU" dirty="0" smtClean="0">
                <a:latin typeface="Times New Roman" pitchFamily="18" charset="0"/>
                <a:cs typeface="Times New Roman" pitchFamily="18" charset="0"/>
                <a:hlinkClick r:id="rId4"/>
              </a:rPr>
              <a:t>от 31.12.2015 № 227</a:t>
            </a:r>
            <a:r>
              <a:rPr lang="ru-RU" dirty="0" smtClean="0">
                <a:latin typeface="Times New Roman" pitchFamily="18" charset="0"/>
                <a:cs typeface="Times New Roman" pitchFamily="18" charset="0"/>
              </a:rPr>
              <a:t> на территории Азовского района, городов Ростов-на-Дону и Батайск. Состоит из трех кластеров общей площадью 1,136 тыс. га. Заказник имеет комплексный (ландшафтный) профиль и предназначен для сохранения и восстановления природных ландшафтов левобережной поймы реки Дон.</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00298" y="142852"/>
            <a:ext cx="4059637" cy="369332"/>
          </a:xfrm>
          <a:prstGeom prst="rect">
            <a:avLst/>
          </a:prstGeom>
        </p:spPr>
        <p:txBody>
          <a:bodyPr wrap="none">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ru-RU" b="1" i="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Природный парк «Донской» </a:t>
            </a:r>
            <a:endParaRPr lang="ru-RU"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4" name="Прямоугольник 3"/>
          <p:cNvSpPr/>
          <p:nvPr/>
        </p:nvSpPr>
        <p:spPr>
          <a:xfrm>
            <a:off x="142844" y="4714884"/>
            <a:ext cx="8786874" cy="1477328"/>
          </a:xfrm>
          <a:prstGeom prst="rect">
            <a:avLst/>
          </a:prstGeom>
        </p:spPr>
        <p:txBody>
          <a:bodyPr wrap="square">
            <a:spAutoFit/>
          </a:bodyPr>
          <a:lstStyle/>
          <a:p>
            <a:pPr algn="just"/>
            <a:r>
              <a:rPr lang="ru-RU" dirty="0" smtClean="0">
                <a:latin typeface="Times New Roman" pitchFamily="18" charset="0"/>
                <a:cs typeface="Times New Roman" pitchFamily="18" charset="0"/>
              </a:rPr>
              <a:t>     Природный парк образован постановлением Администрации Ростовской области от 08.09.2005 № 120 и состоит из двух участков: «Дельта Дона» (Азовский, Мясниковский и </a:t>
            </a:r>
            <a:r>
              <a:rPr lang="ru-RU" dirty="0" err="1" smtClean="0">
                <a:latin typeface="Times New Roman" pitchFamily="18" charset="0"/>
                <a:cs typeface="Times New Roman" pitchFamily="18" charset="0"/>
              </a:rPr>
              <a:t>Неклиновский</a:t>
            </a:r>
            <a:r>
              <a:rPr lang="ru-RU" dirty="0" smtClean="0">
                <a:latin typeface="Times New Roman" pitchFamily="18" charset="0"/>
                <a:cs typeface="Times New Roman" pitchFamily="18" charset="0"/>
              </a:rPr>
              <a:t> районы) и «Островной» (</a:t>
            </a:r>
            <a:r>
              <a:rPr lang="ru-RU" dirty="0" err="1" smtClean="0">
                <a:latin typeface="Times New Roman" pitchFamily="18" charset="0"/>
                <a:cs typeface="Times New Roman" pitchFamily="18" charset="0"/>
              </a:rPr>
              <a:t>Цимлянский</a:t>
            </a:r>
            <a:r>
              <a:rPr lang="ru-RU" dirty="0" smtClean="0">
                <a:latin typeface="Times New Roman" pitchFamily="18" charset="0"/>
                <a:cs typeface="Times New Roman" pitchFamily="18" charset="0"/>
              </a:rPr>
              <a:t> район). Общая площадь природного парка 39,51629 тыс. га. Это первый и единственный природный парк на территории Ростовской области.</a:t>
            </a:r>
            <a:endParaRPr lang="ru-RU" dirty="0">
              <a:latin typeface="Times New Roman" pitchFamily="18" charset="0"/>
              <a:cs typeface="Times New Roman" pitchFamily="18" charset="0"/>
            </a:endParaRPr>
          </a:p>
        </p:txBody>
      </p:sp>
      <p:pic>
        <p:nvPicPr>
          <p:cNvPr id="6148" name="Picture 4" descr="ÐÑÐ¸ÑÐ¾Ð´Ð½ÑÐ¹ Ð¿Ð°ÑÐº &quot;ÐÐ¾Ð½ÑÐºÐ¾Ð¹&quot;"/>
          <p:cNvPicPr>
            <a:picLocks noChangeAspect="1" noChangeArrowheads="1"/>
          </p:cNvPicPr>
          <p:nvPr/>
        </p:nvPicPr>
        <p:blipFill>
          <a:blip r:embed="rId2"/>
          <a:srcRect/>
          <a:stretch>
            <a:fillRect/>
          </a:stretch>
        </p:blipFill>
        <p:spPr bwMode="auto">
          <a:xfrm>
            <a:off x="4643438" y="1571612"/>
            <a:ext cx="4162425" cy="277177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146" name="Picture 2" descr="ÐÑÐ¸ÑÐ¾Ð´Ð½ÑÐ¹ Ð¿Ð°ÑÐº &quot;ÐÐ¾Ð½ÑÐºÐ¾Ð¹&quot;"/>
          <p:cNvPicPr>
            <a:picLocks noChangeAspect="1" noChangeArrowheads="1"/>
          </p:cNvPicPr>
          <p:nvPr/>
        </p:nvPicPr>
        <p:blipFill>
          <a:blip r:embed="rId3"/>
          <a:srcRect/>
          <a:stretch>
            <a:fillRect/>
          </a:stretch>
        </p:blipFill>
        <p:spPr bwMode="auto">
          <a:xfrm>
            <a:off x="642910" y="1000108"/>
            <a:ext cx="4162425" cy="277177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488" y="142852"/>
            <a:ext cx="3551485" cy="369332"/>
          </a:xfrm>
          <a:prstGeom prst="rect">
            <a:avLst/>
          </a:prstGeom>
        </p:spPr>
        <p:txBody>
          <a:bodyPr wrap="none">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ru-RU"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Охраняемые ландшафты</a:t>
            </a:r>
            <a:endParaRPr lang="ru-RU"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Прямоугольник 2"/>
          <p:cNvSpPr/>
          <p:nvPr/>
        </p:nvSpPr>
        <p:spPr>
          <a:xfrm>
            <a:off x="3071802" y="714356"/>
            <a:ext cx="3149965" cy="369332"/>
          </a:xfrm>
          <a:prstGeom prst="rect">
            <a:avLst/>
          </a:prstGeom>
        </p:spPr>
        <p:txBody>
          <a:bodyPr wrap="none">
            <a:spAutoFit/>
          </a:bodyPr>
          <a:lstStyle/>
          <a:p>
            <a:r>
              <a:rPr lang="ru-RU" b="1" i="1" dirty="0" smtClean="0"/>
              <a:t>Белокалитвинский район</a:t>
            </a:r>
            <a:endParaRPr lang="ru-RU" dirty="0"/>
          </a:p>
        </p:txBody>
      </p:sp>
      <p:sp>
        <p:nvSpPr>
          <p:cNvPr id="4" name="Прямоугольник 3"/>
          <p:cNvSpPr/>
          <p:nvPr/>
        </p:nvSpPr>
        <p:spPr>
          <a:xfrm>
            <a:off x="4857752" y="1500174"/>
            <a:ext cx="3929090" cy="1200329"/>
          </a:xfrm>
          <a:prstGeom prst="rect">
            <a:avLst/>
          </a:prstGeom>
        </p:spPr>
        <p:txBody>
          <a:bodyPr wrap="square">
            <a:spAutoFit/>
          </a:bodyPr>
          <a:lstStyle/>
          <a:p>
            <a:pPr algn="just"/>
            <a:r>
              <a:rPr lang="ru-RU" b="1" dirty="0" smtClean="0">
                <a:latin typeface="Times New Roman" pitchFamily="18" charset="0"/>
                <a:cs typeface="Times New Roman" pitchFamily="18" charset="0"/>
              </a:rPr>
              <a:t>     Урочище «Филькино»</a:t>
            </a:r>
            <a:r>
              <a:rPr lang="ru-RU" dirty="0" smtClean="0">
                <a:latin typeface="Times New Roman" pitchFamily="18" charset="0"/>
                <a:cs typeface="Times New Roman" pitchFamily="18" charset="0"/>
              </a:rPr>
              <a:t> является типичным образцом природных лесов южного района </a:t>
            </a:r>
            <a:r>
              <a:rPr lang="ru-RU" dirty="0" err="1" smtClean="0">
                <a:latin typeface="Times New Roman" pitchFamily="18" charset="0"/>
                <a:cs typeface="Times New Roman" pitchFamily="18" charset="0"/>
              </a:rPr>
              <a:t>Доно-Донецкой</a:t>
            </a:r>
            <a:r>
              <a:rPr lang="ru-RU" dirty="0" smtClean="0">
                <a:latin typeface="Times New Roman" pitchFamily="18" charset="0"/>
                <a:cs typeface="Times New Roman" pitchFamily="18" charset="0"/>
              </a:rPr>
              <a:t> впадины. </a:t>
            </a:r>
          </a:p>
        </p:txBody>
      </p:sp>
      <p:pic>
        <p:nvPicPr>
          <p:cNvPr id="5122" name="Picture 2" descr="Ð£ÑÐ¾ÑÐ¸ÑÐµ Â«Ð¤Ð¸Ð»ÑÐºÐ¸Ð½Ð¾Â»"/>
          <p:cNvPicPr>
            <a:picLocks noChangeAspect="1" noChangeArrowheads="1"/>
          </p:cNvPicPr>
          <p:nvPr/>
        </p:nvPicPr>
        <p:blipFill>
          <a:blip r:embed="rId2" cstate="print"/>
          <a:srcRect/>
          <a:stretch>
            <a:fillRect/>
          </a:stretch>
        </p:blipFill>
        <p:spPr bwMode="auto">
          <a:xfrm>
            <a:off x="500034" y="1285860"/>
            <a:ext cx="4214842" cy="2665888"/>
          </a:xfrm>
          <a:prstGeom prst="snip2DiagRect">
            <a:avLst/>
          </a:prstGeom>
          <a:solidFill>
            <a:srgbClr val="FFFFFF">
              <a:shade val="85000"/>
            </a:srgbClr>
          </a:solidFill>
          <a:ln w="88900" cap="sq">
            <a:solidFill>
              <a:schemeClr val="accent4">
                <a:lumMod val="5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123" name="Picture 3" descr="C:\Users\Светлана\Desktop\чб.png"/>
          <p:cNvPicPr>
            <a:picLocks noChangeAspect="1" noChangeArrowheads="1"/>
          </p:cNvPicPr>
          <p:nvPr/>
        </p:nvPicPr>
        <p:blipFill>
          <a:blip r:embed="rId3" cstate="print"/>
          <a:srcRect/>
          <a:stretch>
            <a:fillRect/>
          </a:stretch>
        </p:blipFill>
        <p:spPr bwMode="auto">
          <a:xfrm>
            <a:off x="5572132" y="4000504"/>
            <a:ext cx="3378928" cy="2357454"/>
          </a:xfrm>
          <a:prstGeom prst="round2DiagRect">
            <a:avLst>
              <a:gd name="adj1" fmla="val 16667"/>
              <a:gd name="adj2" fmla="val 0"/>
            </a:avLst>
          </a:prstGeom>
          <a:ln w="88900" cap="sq">
            <a:solidFill>
              <a:schemeClr val="accent4">
                <a:lumMod val="50000"/>
              </a:schemeClr>
            </a:solidFill>
            <a:miter lim="800000"/>
          </a:ln>
          <a:effectLst>
            <a:outerShdw blurRad="254000" algn="tl" rotWithShape="0">
              <a:srgbClr val="000000">
                <a:alpha val="43000"/>
              </a:srgbClr>
            </a:outerShdw>
          </a:effectLst>
        </p:spPr>
      </p:pic>
      <p:sp>
        <p:nvSpPr>
          <p:cNvPr id="7" name="Прямоугольник 6"/>
          <p:cNvSpPr/>
          <p:nvPr/>
        </p:nvSpPr>
        <p:spPr>
          <a:xfrm>
            <a:off x="142844" y="4500570"/>
            <a:ext cx="5143536" cy="1200329"/>
          </a:xfrm>
          <a:prstGeom prst="rect">
            <a:avLst/>
          </a:prstGeom>
        </p:spPr>
        <p:txBody>
          <a:bodyPr wrap="square">
            <a:spAutoFit/>
          </a:bodyPr>
          <a:lstStyle/>
          <a:p>
            <a:pPr algn="just"/>
            <a:r>
              <a:rPr lang="ru-RU" b="1" dirty="0" smtClean="0">
                <a:solidFill>
                  <a:srgbClr val="002060"/>
                </a:solidFill>
                <a:latin typeface="Times New Roman" pitchFamily="18" charset="0"/>
                <a:cs typeface="Times New Roman" pitchFamily="18" charset="0"/>
              </a:rPr>
              <a:t>     Урочище «Черная балка»</a:t>
            </a:r>
            <a:r>
              <a:rPr lang="ru-RU" dirty="0" smtClean="0">
                <a:solidFill>
                  <a:srgbClr val="002060"/>
                </a:solidFill>
                <a:latin typeface="Times New Roman" pitchFamily="18" charset="0"/>
                <a:cs typeface="Times New Roman" pitchFamily="18" charset="0"/>
              </a:rPr>
              <a:t> представляет собой сочетание сообществ зональной и петрофильной степной растительности, байрачного и пойменного леса. </a:t>
            </a:r>
            <a:endParaRPr lang="ru-RU" dirty="0">
              <a:latin typeface="Times New Roman" pitchFamily="18" charset="0"/>
              <a:cs typeface="Times New Roman" pitchFamily="18" charset="0"/>
            </a:endParaRPr>
          </a:p>
        </p:txBody>
      </p:sp>
      <p:sp>
        <p:nvSpPr>
          <p:cNvPr id="8" name="Прямоугольник 7"/>
          <p:cNvSpPr/>
          <p:nvPr/>
        </p:nvSpPr>
        <p:spPr>
          <a:xfrm>
            <a:off x="142844" y="6286520"/>
            <a:ext cx="9001156" cy="461665"/>
          </a:xfrm>
          <a:prstGeom prst="rect">
            <a:avLst/>
          </a:prstGeom>
        </p:spPr>
        <p:txBody>
          <a:bodyPr wrap="square">
            <a:spAutoFit/>
          </a:bodyPr>
          <a:lstStyle/>
          <a:p>
            <a:r>
              <a:rPr lang="ru-RU" sz="1200" dirty="0" smtClean="0">
                <a:latin typeface="Times New Roman" pitchFamily="18" charset="0"/>
                <a:cs typeface="Times New Roman" pitchFamily="18" charset="0"/>
              </a:rPr>
              <a:t>    Донские зори </a:t>
            </a:r>
            <a:r>
              <a:rPr lang="en-US" sz="1200" dirty="0" smtClean="0">
                <a:latin typeface="Times New Roman" pitchFamily="18" charset="0"/>
                <a:cs typeface="Times New Roman" pitchFamily="18" charset="0"/>
              </a:rPr>
              <a:t>[</a:t>
            </a:r>
            <a:r>
              <a:rPr lang="ru-RU" sz="1200" dirty="0" smtClean="0">
                <a:latin typeface="Times New Roman" pitchFamily="18" charset="0"/>
                <a:cs typeface="Times New Roman" pitchFamily="18" charset="0"/>
              </a:rPr>
              <a:t>Электронный ресурс</a:t>
            </a:r>
            <a:r>
              <a:rPr lang="en-US" sz="1200" dirty="0" smtClean="0">
                <a:latin typeface="Times New Roman" pitchFamily="18" charset="0"/>
                <a:cs typeface="Times New Roman" pitchFamily="18" charset="0"/>
              </a:rPr>
              <a:t>]</a:t>
            </a:r>
            <a:r>
              <a:rPr lang="ru-RU" sz="1200" dirty="0" smtClean="0">
                <a:latin typeface="Times New Roman" pitchFamily="18" charset="0"/>
                <a:cs typeface="Times New Roman" pitchFamily="18" charset="0"/>
              </a:rPr>
              <a:t>: ПОЗНАВАТЕЛЬНЫЙ ПОРТАЛ О ДОНСКОМ КРАЕ. – Режим доступа: </a:t>
            </a:r>
            <a:r>
              <a:rPr lang="en-US" sz="1200" dirty="0" smtClean="0">
                <a:latin typeface="Times New Roman" pitchFamily="18" charset="0"/>
                <a:cs typeface="Times New Roman" pitchFamily="18" charset="0"/>
                <a:hlinkClick r:id="rId4"/>
              </a:rPr>
              <a:t>http://www.donrise.ru/memorial/tabid/346/Default.aspx</a:t>
            </a:r>
            <a:r>
              <a:rPr lang="ru-RU" sz="1200" dirty="0" smtClean="0">
                <a:solidFill>
                  <a:schemeClr val="accent1">
                    <a:lumMod val="90000"/>
                    <a:lumOff val="10000"/>
                  </a:schemeClr>
                </a:solidFill>
                <a:latin typeface="Times New Roman" pitchFamily="18" charset="0"/>
                <a:cs typeface="Times New Roman" pitchFamily="18" charset="0"/>
              </a:rPr>
              <a:t>. - (Дата обращения: 14.01.2019)</a:t>
            </a:r>
            <a:endParaRPr lang="ru-RU" sz="1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28926" y="142852"/>
            <a:ext cx="3220049" cy="369332"/>
          </a:xfrm>
          <a:prstGeom prst="rect">
            <a:avLst/>
          </a:prstGeom>
        </p:spPr>
        <p:txBody>
          <a:bodyPr wrap="none">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ru-RU" b="1" i="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Верхнедонской район</a:t>
            </a:r>
            <a:endParaRPr lang="ru-RU"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Прямоугольник 2"/>
          <p:cNvSpPr/>
          <p:nvPr/>
        </p:nvSpPr>
        <p:spPr>
          <a:xfrm>
            <a:off x="214282" y="1214422"/>
            <a:ext cx="5857916" cy="861774"/>
          </a:xfrm>
          <a:prstGeom prst="rect">
            <a:avLst/>
          </a:prstGeom>
        </p:spPr>
        <p:txBody>
          <a:bodyPr wrap="square">
            <a:spAutoFit/>
          </a:bodyPr>
          <a:lstStyle/>
          <a:p>
            <a:pPr algn="just"/>
            <a:r>
              <a:rPr lang="ru-RU" b="1" dirty="0" smtClean="0">
                <a:latin typeface="Times New Roman" pitchFamily="18" charset="0"/>
                <a:cs typeface="Times New Roman" pitchFamily="18" charset="0"/>
              </a:rPr>
              <a:t>     </a:t>
            </a:r>
            <a:r>
              <a:rPr lang="ru-RU" sz="1600" b="1" dirty="0" smtClean="0">
                <a:latin typeface="Times New Roman" pitchFamily="18" charset="0"/>
                <a:cs typeface="Times New Roman" pitchFamily="18" charset="0"/>
              </a:rPr>
              <a:t>Белогорское урочище</a:t>
            </a:r>
            <a:r>
              <a:rPr lang="ru-RU" sz="1600" dirty="0" smtClean="0">
                <a:latin typeface="Times New Roman" pitchFamily="18" charset="0"/>
                <a:cs typeface="Times New Roman" pitchFamily="18" charset="0"/>
              </a:rPr>
              <a:t> – естественный байрачный лес (сложная дубрава) с разнообразной древесно-кустарниковой растительностью. </a:t>
            </a:r>
            <a:endParaRPr lang="ru-RU" sz="1600" b="1" dirty="0" smtClean="0">
              <a:latin typeface="Times New Roman" pitchFamily="18" charset="0"/>
              <a:cs typeface="Times New Roman" pitchFamily="18" charset="0"/>
            </a:endParaRPr>
          </a:p>
        </p:txBody>
      </p:sp>
      <p:pic>
        <p:nvPicPr>
          <p:cNvPr id="4098" name="Picture 2" descr="https://cdn2.arhivurokov.ru/multiurok/html/2018/04/26/s_5ae1e0d14edd7/img6.jpg"/>
          <p:cNvPicPr>
            <a:picLocks noChangeAspect="1" noChangeArrowheads="1"/>
          </p:cNvPicPr>
          <p:nvPr/>
        </p:nvPicPr>
        <p:blipFill>
          <a:blip r:embed="rId2"/>
          <a:srcRect l="60938" t="33334" r="1562" b="2083"/>
          <a:stretch>
            <a:fillRect/>
          </a:stretch>
        </p:blipFill>
        <p:spPr bwMode="auto">
          <a:xfrm>
            <a:off x="6572264" y="571480"/>
            <a:ext cx="2290626" cy="2219044"/>
          </a:xfrm>
          <a:prstGeom prst="rect">
            <a:avLst/>
          </a:prstGeom>
          <a:ln>
            <a:noFill/>
          </a:ln>
          <a:effectLst>
            <a:outerShdw blurRad="292100" dist="139700" dir="2700000" algn="tl" rotWithShape="0">
              <a:srgbClr val="333333">
                <a:alpha val="65000"/>
              </a:srgbClr>
            </a:outerShdw>
          </a:effectLst>
        </p:spPr>
      </p:pic>
      <p:pic>
        <p:nvPicPr>
          <p:cNvPr id="4100" name="Picture 4" descr="https://mw2.google.com/mw-panoramio/photos/thumbnail/18798845.jpg"/>
          <p:cNvPicPr>
            <a:picLocks noChangeAspect="1" noChangeArrowheads="1"/>
          </p:cNvPicPr>
          <p:nvPr/>
        </p:nvPicPr>
        <p:blipFill>
          <a:blip r:embed="rId3"/>
          <a:srcRect/>
          <a:stretch>
            <a:fillRect/>
          </a:stretch>
        </p:blipFill>
        <p:spPr bwMode="auto">
          <a:xfrm>
            <a:off x="357158" y="2500306"/>
            <a:ext cx="2571766" cy="1928826"/>
          </a:xfrm>
          <a:prstGeom prst="rect">
            <a:avLst/>
          </a:prstGeom>
          <a:ln>
            <a:noFill/>
          </a:ln>
          <a:effectLst>
            <a:outerShdw blurRad="292100" dist="139700" dir="2700000" algn="tl" rotWithShape="0">
              <a:srgbClr val="333333">
                <a:alpha val="65000"/>
              </a:srgbClr>
            </a:outerShdw>
          </a:effectLst>
        </p:spPr>
      </p:pic>
      <p:pic>
        <p:nvPicPr>
          <p:cNvPr id="4102" name="Picture 6" descr="https://ds04.infourok.ru/uploads/ex/0feb/00164382-9a866d7e/640/img7.jpg"/>
          <p:cNvPicPr>
            <a:picLocks noChangeAspect="1" noChangeArrowheads="1"/>
          </p:cNvPicPr>
          <p:nvPr/>
        </p:nvPicPr>
        <p:blipFill>
          <a:blip r:embed="rId4"/>
          <a:srcRect l="53907" t="46875"/>
          <a:stretch>
            <a:fillRect/>
          </a:stretch>
        </p:blipFill>
        <p:spPr bwMode="auto">
          <a:xfrm>
            <a:off x="6215074" y="3857628"/>
            <a:ext cx="2664213" cy="2302969"/>
          </a:xfrm>
          <a:prstGeom prst="rect">
            <a:avLst/>
          </a:prstGeom>
          <a:ln>
            <a:noFill/>
          </a:ln>
          <a:effectLst>
            <a:outerShdw blurRad="292100" dist="139700" dir="2700000" algn="tl" rotWithShape="0">
              <a:srgbClr val="333333">
                <a:alpha val="65000"/>
              </a:srgbClr>
            </a:outerShdw>
          </a:effectLst>
        </p:spPr>
      </p:pic>
      <p:sp>
        <p:nvSpPr>
          <p:cNvPr id="7" name="Прямоугольник 6"/>
          <p:cNvSpPr/>
          <p:nvPr/>
        </p:nvSpPr>
        <p:spPr>
          <a:xfrm>
            <a:off x="3143240" y="3000372"/>
            <a:ext cx="4929222" cy="861774"/>
          </a:xfrm>
          <a:prstGeom prst="rect">
            <a:avLst/>
          </a:prstGeom>
        </p:spPr>
        <p:txBody>
          <a:bodyPr wrap="square">
            <a:spAutoFit/>
          </a:bodyPr>
          <a:lstStyle/>
          <a:p>
            <a:pPr algn="just"/>
            <a:r>
              <a:rPr lang="ru-RU" b="1" dirty="0" smtClean="0">
                <a:solidFill>
                  <a:srgbClr val="002060"/>
                </a:solidFill>
                <a:latin typeface="Times New Roman" pitchFamily="18" charset="0"/>
                <a:cs typeface="Times New Roman" pitchFamily="18" charset="0"/>
              </a:rPr>
              <a:t>    </a:t>
            </a:r>
            <a:r>
              <a:rPr lang="ru-RU" sz="1600" b="1" dirty="0" smtClean="0">
                <a:solidFill>
                  <a:srgbClr val="002060"/>
                </a:solidFill>
                <a:latin typeface="Times New Roman" pitchFamily="18" charset="0"/>
                <a:cs typeface="Times New Roman" pitchFamily="18" charset="0"/>
              </a:rPr>
              <a:t>Пойменные озера</a:t>
            </a:r>
            <a:r>
              <a:rPr lang="ru-RU" sz="1600" dirty="0" smtClean="0">
                <a:solidFill>
                  <a:srgbClr val="002060"/>
                </a:solidFill>
                <a:latin typeface="Times New Roman" pitchFamily="18" charset="0"/>
                <a:cs typeface="Times New Roman" pitchFamily="18" charset="0"/>
              </a:rPr>
              <a:t> представляют собой уникальные по красоте ландшафты пойменных озер р. Дон и лесных массивов. </a:t>
            </a:r>
            <a:endParaRPr lang="ru-RU" sz="1600" dirty="0">
              <a:latin typeface="Times New Roman" pitchFamily="18" charset="0"/>
              <a:cs typeface="Times New Roman" pitchFamily="18" charset="0"/>
            </a:endParaRPr>
          </a:p>
        </p:txBody>
      </p:sp>
      <p:sp>
        <p:nvSpPr>
          <p:cNvPr id="8" name="Прямоугольник 7"/>
          <p:cNvSpPr/>
          <p:nvPr/>
        </p:nvSpPr>
        <p:spPr>
          <a:xfrm>
            <a:off x="928662" y="4786322"/>
            <a:ext cx="5143536" cy="584775"/>
          </a:xfrm>
          <a:prstGeom prst="rect">
            <a:avLst/>
          </a:prstGeom>
        </p:spPr>
        <p:txBody>
          <a:bodyPr wrap="square">
            <a:spAutoFit/>
          </a:bodyPr>
          <a:lstStyle/>
          <a:p>
            <a:pPr algn="just"/>
            <a:r>
              <a:rPr lang="ru-RU" sz="1600" b="1" dirty="0" smtClean="0">
                <a:solidFill>
                  <a:srgbClr val="002060"/>
                </a:solidFill>
                <a:latin typeface="Times New Roman" pitchFamily="18" charset="0"/>
                <a:cs typeface="Times New Roman" pitchFamily="18" charset="0"/>
              </a:rPr>
              <a:t>    Урочище «Калинов куст»</a:t>
            </a:r>
            <a:r>
              <a:rPr lang="ru-RU" sz="1600" dirty="0" smtClean="0">
                <a:solidFill>
                  <a:srgbClr val="002060"/>
                </a:solidFill>
                <a:latin typeface="Times New Roman" pitchFamily="18" charset="0"/>
                <a:cs typeface="Times New Roman" pitchFamily="18" charset="0"/>
              </a:rPr>
              <a:t> – аренный березово-осиновый лес на участке притеррасной поймы.</a:t>
            </a:r>
            <a:endParaRPr lang="ru-RU" sz="1600" dirty="0">
              <a:latin typeface="Times New Roman" pitchFamily="18" charset="0"/>
              <a:cs typeface="Times New Roman" pitchFamily="18" charset="0"/>
            </a:endParaRPr>
          </a:p>
        </p:txBody>
      </p:sp>
      <p:sp>
        <p:nvSpPr>
          <p:cNvPr id="9" name="TextBox 8"/>
          <p:cNvSpPr txBox="1"/>
          <p:nvPr/>
        </p:nvSpPr>
        <p:spPr>
          <a:xfrm>
            <a:off x="214282" y="6286520"/>
            <a:ext cx="8501122" cy="461665"/>
          </a:xfrm>
          <a:prstGeom prst="rect">
            <a:avLst/>
          </a:prstGeom>
          <a:noFill/>
        </p:spPr>
        <p:txBody>
          <a:bodyPr wrap="square" rtlCol="0">
            <a:spAutoFit/>
          </a:bodyPr>
          <a:lstStyle/>
          <a:p>
            <a:r>
              <a:rPr lang="ru-RU" sz="1200" dirty="0" smtClean="0">
                <a:latin typeface="Times New Roman" pitchFamily="18" charset="0"/>
                <a:cs typeface="Times New Roman" pitchFamily="18" charset="0"/>
              </a:rPr>
              <a:t>     Донские зори </a:t>
            </a:r>
            <a:r>
              <a:rPr lang="en-US" sz="1200" dirty="0" smtClean="0">
                <a:latin typeface="Times New Roman" pitchFamily="18" charset="0"/>
                <a:cs typeface="Times New Roman" pitchFamily="18" charset="0"/>
              </a:rPr>
              <a:t>[</a:t>
            </a:r>
            <a:r>
              <a:rPr lang="ru-RU" sz="1200" dirty="0" smtClean="0">
                <a:latin typeface="Times New Roman" pitchFamily="18" charset="0"/>
                <a:cs typeface="Times New Roman" pitchFamily="18" charset="0"/>
              </a:rPr>
              <a:t>Электронный ресурс</a:t>
            </a:r>
            <a:r>
              <a:rPr lang="en-US" sz="1200" dirty="0" smtClean="0">
                <a:latin typeface="Times New Roman" pitchFamily="18" charset="0"/>
                <a:cs typeface="Times New Roman" pitchFamily="18" charset="0"/>
              </a:rPr>
              <a:t>]</a:t>
            </a:r>
            <a:r>
              <a:rPr lang="ru-RU" sz="1200" dirty="0" smtClean="0">
                <a:latin typeface="Times New Roman" pitchFamily="18" charset="0"/>
                <a:cs typeface="Times New Roman" pitchFamily="18" charset="0"/>
              </a:rPr>
              <a:t>: ПОЗНАВАТЕЛЬНЫЙ ПОРТАЛ О ДОНСКОМ КРАЕ. – Режим доступа: </a:t>
            </a:r>
            <a:r>
              <a:rPr lang="en-US" sz="1200" dirty="0" smtClean="0">
                <a:latin typeface="Times New Roman" pitchFamily="18" charset="0"/>
                <a:cs typeface="Times New Roman" pitchFamily="18" charset="0"/>
                <a:hlinkClick r:id="rId5"/>
              </a:rPr>
              <a:t>http://www.donrise.ru/memorial/tabid/346/Default.aspx</a:t>
            </a:r>
            <a:r>
              <a:rPr lang="ru-RU" sz="1200" dirty="0" smtClean="0">
                <a:solidFill>
                  <a:schemeClr val="accent1">
                    <a:lumMod val="90000"/>
                    <a:lumOff val="10000"/>
                  </a:schemeClr>
                </a:solidFill>
                <a:latin typeface="Times New Roman" pitchFamily="18" charset="0"/>
                <a:cs typeface="Times New Roman" pitchFamily="18" charset="0"/>
              </a:rPr>
              <a:t>. - (Дата обращения: 14.01.2019)</a:t>
            </a:r>
            <a:endParaRPr lang="ru-RU" sz="12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Другая 9">
      <a:dk1>
        <a:sysClr val="windowText" lastClr="000000"/>
      </a:dk1>
      <a:lt1>
        <a:srgbClr val="002060"/>
      </a:lt1>
      <a:dk2>
        <a:srgbClr val="0B9B74"/>
      </a:dk2>
      <a:lt2>
        <a:srgbClr val="DBF5F9"/>
      </a:lt2>
      <a:accent1>
        <a:srgbClr val="002060"/>
      </a:accent1>
      <a:accent2>
        <a:srgbClr val="009DD9"/>
      </a:accent2>
      <a:accent3>
        <a:srgbClr val="0BD0D9"/>
      </a:accent3>
      <a:accent4>
        <a:srgbClr val="10CF9B"/>
      </a:accent4>
      <a:accent5>
        <a:srgbClr val="7CCA62"/>
      </a:accent5>
      <a:accent6>
        <a:srgbClr val="A5C249"/>
      </a:accent6>
      <a:hlink>
        <a:srgbClr val="00206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1575</TotalTime>
  <Words>858</Words>
  <Application>Microsoft Office PowerPoint</Application>
  <PresentationFormat>Экран (4:3)</PresentationFormat>
  <Paragraphs>108</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Поток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Светлана</dc:creator>
  <cp:lastModifiedBy>Admin</cp:lastModifiedBy>
  <cp:revision>28</cp:revision>
  <dcterms:created xsi:type="dcterms:W3CDTF">2019-01-14T08:19:25Z</dcterms:created>
  <dcterms:modified xsi:type="dcterms:W3CDTF">2019-12-09T08:11:26Z</dcterms:modified>
</cp:coreProperties>
</file>