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64" r:id="rId4"/>
    <p:sldId id="280" r:id="rId5"/>
    <p:sldId id="281" r:id="rId6"/>
    <p:sldId id="282" r:id="rId7"/>
    <p:sldId id="258" r:id="rId8"/>
    <p:sldId id="259" r:id="rId9"/>
    <p:sldId id="260" r:id="rId10"/>
    <p:sldId id="274" r:id="rId11"/>
    <p:sldId id="275" r:id="rId12"/>
    <p:sldId id="276" r:id="rId13"/>
    <p:sldId id="261" r:id="rId14"/>
    <p:sldId id="262" r:id="rId15"/>
    <p:sldId id="263" r:id="rId16"/>
    <p:sldId id="266" r:id="rId17"/>
    <p:sldId id="265" r:id="rId18"/>
    <p:sldId id="271" r:id="rId19"/>
    <p:sldId id="269" r:id="rId20"/>
    <p:sldId id="270" r:id="rId21"/>
    <p:sldId id="273" r:id="rId22"/>
    <p:sldId id="278" r:id="rId23"/>
  </p:sldIdLst>
  <p:sldSz cx="9144000" cy="6858000" type="screen4x3"/>
  <p:notesSz cx="6858000" cy="9144000"/>
  <p:embeddedFontLst>
    <p:embeddedFont>
      <p:font typeface="Book Antiqua" pitchFamily="18" charset="0"/>
      <p:regular r:id="rId24"/>
      <p:bold r:id="rId25"/>
      <p:italic r:id="rId26"/>
      <p:boldItalic r:id="rId27"/>
    </p:embeddedFont>
    <p:embeddedFont>
      <p:font typeface="Wingdings 2" pitchFamily="18" charset="2"/>
      <p:regular r:id="rId28"/>
    </p:embeddedFont>
    <p:embeddedFont>
      <p:font typeface="Lucida Sans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Wingdings 3" pitchFamily="18" charset="2"/>
      <p:regular r:id="rId37"/>
    </p:embeddedFont>
    <p:embeddedFont>
      <p:font typeface="a_StamperBrk" charset="-52"/>
      <p:regular r:id="rId38"/>
    </p:embeddedFont>
    <p:embeddedFont>
      <p:font typeface="Arial Black" pitchFamily="34" charset="0"/>
      <p:bold r:id="rId39"/>
    </p:embeddedFont>
    <p:embeddedFont>
      <p:font typeface="Vizit" charset="0"/>
      <p:regular r:id="rId40"/>
    </p:embeddedFont>
    <p:embeddedFont>
      <p:font typeface="Haettenschweiler" charset="0"/>
      <p:regular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239E-9D43-476C-A3B7-D599F4C3C6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BEC9-10B7-4760-A16A-D631782954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239E-9D43-476C-A3B7-D599F4C3C6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BEC9-10B7-4760-A16A-D6317829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239E-9D43-476C-A3B7-D599F4C3C6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BEC9-10B7-4760-A16A-D6317829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239E-9D43-476C-A3B7-D599F4C3C6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BEC9-10B7-4760-A16A-D6317829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239E-9D43-476C-A3B7-D599F4C3C6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EDBEC9-10B7-4760-A16A-D6317829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239E-9D43-476C-A3B7-D599F4C3C6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BEC9-10B7-4760-A16A-D6317829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239E-9D43-476C-A3B7-D599F4C3C6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BEC9-10B7-4760-A16A-D6317829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239E-9D43-476C-A3B7-D599F4C3C6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BEC9-10B7-4760-A16A-D6317829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239E-9D43-476C-A3B7-D599F4C3C6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BEC9-10B7-4760-A16A-D6317829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239E-9D43-476C-A3B7-D599F4C3C6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BEC9-10B7-4760-A16A-D6317829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239E-9D43-476C-A3B7-D599F4C3C6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BEC9-10B7-4760-A16A-D6317829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62239E-9D43-476C-A3B7-D599F4C3C6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EDBEC9-10B7-4760-A16A-D63178295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&#1086;&#1085;&#1083;&#1072;&#1081;&#1085;-&#1095;&#1080;&#1090;&#1072;&#1090;&#1100;.&#1088;&#1092;/&#1095;&#1077;&#1093;&#1086;&#1074;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https://libking.ru/books/nonf-/nonf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9552" y="260648"/>
            <a:ext cx="799288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zit" pitchFamily="2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6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zit" pitchFamily="2" charset="0"/>
                <a:ea typeface="Times New Roman" pitchFamily="18" charset="0"/>
                <a:cs typeface="Arial" pitchFamily="34" charset="0"/>
              </a:rPr>
              <a:t>Писатели    </a:t>
            </a:r>
            <a:endParaRPr kumimoji="0" lang="ru-RU" sz="6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zit" pitchFamily="2" charset="0"/>
                <a:ea typeface="Times New Roman" pitchFamily="18" charset="0"/>
                <a:cs typeface="Arial" pitchFamily="34" charset="0"/>
              </a:rPr>
              <a:t>            На</a:t>
            </a:r>
            <a:endParaRPr kumimoji="0" lang="ru-RU" sz="6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izit" pitchFamily="2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zit" pitchFamily="2" charset="0"/>
                <a:ea typeface="Calibri" pitchFamily="34" charset="0"/>
                <a:cs typeface="Arial" pitchFamily="34" charset="0"/>
              </a:rPr>
              <a:t>карантине</a:t>
            </a:r>
            <a:r>
              <a:rPr kumimoji="0" lang="ru-RU" sz="6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226" name="Picture 10" descr="http://xn--b1algoccq.xn--p1ai/%D0%BA%D0%B0%D1%80%D1%82%D0%B8%D0%BD%D0%BA%D0%B0/%D0%B1%D0%BE%D0%BB%D1%8C%D1%88%D0%B0%D1%8F/9b734c6be62f7995af10256507894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824"/>
            <a:ext cx="9144000" cy="2924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02459"/>
            <a:ext cx="6869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                 Уильям Шекспир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 Black" pitchFamily="34" charset="0"/>
                <a:cs typeface="Arial" pitchFamily="34" charset="0"/>
              </a:rPr>
              <a:t>                       «Король Лир»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s://mtdata.ru/u17/photo31B3/2096130208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272808" cy="38637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55679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Одну из своих самых известных пьес – «Король Лир» — Уильям Шекспир написал во время «Великой лондонской чумы» 1605-1606 годов. Тогда вспышка бубонной чумы унесла жизни 100 тысяч жителей английской столицы.</a:t>
            </a:r>
          </a:p>
          <a:p>
            <a:endParaRPr lang="ru-RU" sz="2400" dirty="0" smtClean="0"/>
          </a:p>
          <a:p>
            <a:r>
              <a:rPr lang="ru-RU" sz="2400" dirty="0" smtClean="0"/>
              <a:t>  Люди бежали из Лондона, куда только могли, до тех пор, пока город не закрыли на карантин. Шекспир никуда не уехал – он остался в зараженном городе. Закрывшись в своем доме, он писал. Именно в тот  период, кроме «Короля Лира», была создана пьеса «Макбет».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3568" y="743799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Читать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трагедии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У. Шекспира можно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сайте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  <a:hlinkClick r:id="rId2" action="ppaction://hlinksldjump"/>
              </a:rPr>
              <a:t>http://онлайн-читать.рф/шекспир.html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s://ozon-st.cdn.ngenix.net/s3/multimedia-m/6005574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2627811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4320480" cy="5358297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59832" y="260648"/>
            <a:ext cx="31951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А. С. Пушкин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Александр Сергеевич Пушкин</a:t>
            </a:r>
            <a:r>
              <a:rPr lang="ru-RU" sz="2400" dirty="0" smtClean="0"/>
              <a:t> 190 лет назад тоже вынужден был «забаррикадироваться» в своем имении в Болдино: Россию терзала жестокая эпидемия холеры, Москву и Петербург закрыли на карантин.</a:t>
            </a:r>
          </a:p>
          <a:p>
            <a:pPr algn="just"/>
            <a:r>
              <a:rPr lang="ru-RU" sz="2400" dirty="0" smtClean="0"/>
              <a:t>  Из Болдина Пушкин писал своему издателю подбадривающие письма о том, что «хандра хуже холеры»: «Вздор, душа моя; не хандри – холера на днях пройдёт, были бы мы живы, будем когда-нибудь и веселы».</a:t>
            </a:r>
          </a:p>
          <a:p>
            <a:pPr algn="just"/>
            <a:r>
              <a:rPr lang="ru-RU" sz="2400" dirty="0" smtClean="0"/>
              <a:t>  Находясь в Болдино, не имея возможности вернуться в Москву, выезжать на балы и посещать знакомых, Пушкин написал множество произведений. «Болдинская осень» признана самым продуктивным периодом в его творчестве.</a:t>
            </a:r>
          </a:p>
          <a:p>
            <a:pPr algn="just"/>
            <a:r>
              <a:rPr lang="ru-RU" sz="2400" dirty="0" smtClean="0"/>
              <a:t>  Именно карантину мы обязаны появлением «Повестей Белкина», «Маленьких трагедий», «Сказки о попе и его работнике </a:t>
            </a:r>
            <a:r>
              <a:rPr lang="ru-RU" sz="2400" dirty="0" err="1" smtClean="0"/>
              <a:t>Балде</a:t>
            </a:r>
            <a:r>
              <a:rPr lang="ru-RU" sz="2400" dirty="0" smtClean="0"/>
              <a:t>», двух последних глав «Евгения Онегина», трех десятков стихотворений и многих других произведений Пушкина.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crafta.ua/collecting-items/e3bb9d2521da136ddaef92f2d04713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392488" cy="35524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79712" y="260648"/>
            <a:ext cx="666023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Читать произведения А. С. Пушкина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можно на сайте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http://онлайн-читать.рф/пушкин.html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9.stc.all.kpcdn.net/share/i/4/1574371/inx960x1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765666" cy="4896544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7784" y="158443"/>
            <a:ext cx="37124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  А. П. Чехов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Arial Black" pitchFamily="34" charset="0"/>
                <a:cs typeface="Arial" pitchFamily="34" charset="0"/>
              </a:rPr>
              <a:t>«Палата № 6»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24744"/>
            <a:ext cx="7271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Когда </a:t>
            </a:r>
            <a:r>
              <a:rPr lang="ru-RU" sz="2400" b="1" dirty="0" smtClean="0"/>
              <a:t>Антон Павлович Чехов</a:t>
            </a:r>
            <a:r>
              <a:rPr lang="ru-RU" sz="2400" dirty="0" smtClean="0"/>
              <a:t> был земским врачом в Мелихове, разразилась эпидемия холеры. И он добровольно вызвался лечить крестьян из 25 окрестных сел. Добавьте сюда еще монастырь и 4 фабрики.</a:t>
            </a:r>
          </a:p>
          <a:p>
            <a:r>
              <a:rPr lang="ru-RU" sz="2400" dirty="0" smtClean="0"/>
              <a:t>  Лечил людей Чехов бесплатно. Более того – он тратил свои деньги на устройство фельдшерских пунктов, так как земские власти отказались это делать.</a:t>
            </a:r>
          </a:p>
          <a:p>
            <a:r>
              <a:rPr lang="ru-RU" sz="2400" dirty="0" smtClean="0"/>
              <a:t> Чехов работал чуть ли не круглые сутки. Но при этом в период с 1892 по 1899 год он написал такие известные произведения, как </a:t>
            </a:r>
            <a:r>
              <a:rPr lang="ru-RU" sz="2400" dirty="0" smtClean="0"/>
              <a:t>«Палата </a:t>
            </a:r>
            <a:r>
              <a:rPr lang="ru-RU" sz="2400" dirty="0" smtClean="0"/>
              <a:t>номер </a:t>
            </a:r>
            <a:r>
              <a:rPr lang="ru-RU" sz="2400" dirty="0" smtClean="0"/>
              <a:t>6» </a:t>
            </a:r>
            <a:r>
              <a:rPr lang="ru-RU" sz="2400" dirty="0" smtClean="0"/>
              <a:t>и </a:t>
            </a:r>
            <a:r>
              <a:rPr lang="ru-RU" sz="2400" dirty="0" smtClean="0"/>
              <a:t>«Черный монах».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27584" y="764704"/>
            <a:ext cx="81003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Прочесть произведения А. П. Чехова можно на сайте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  <a:hlinkClick r:id="rId2"/>
              </a:rPr>
              <a:t>http://онлайн-читать.рф/чехов.html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8675" name="Picture 3" descr="https://dk-moskvor.ru/wp-content/uploads/2020/01/CHeh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48880"/>
            <a:ext cx="2804655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Джордж Мартин.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264696" cy="4711453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27784" y="404664"/>
            <a:ext cx="43551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Джордж Мартин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«Песнь огня и льда»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8244408" cy="540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Когда-то давно, в 1970 году, русский поэт </a:t>
            </a:r>
            <a:r>
              <a:rPr lang="ru-RU" sz="2400" b="1" dirty="0" smtClean="0"/>
              <a:t>Иосиф Бродский</a:t>
            </a:r>
            <a:r>
              <a:rPr lang="ru-RU" sz="2400" dirty="0" smtClean="0"/>
              <a:t> написал такие строчки:</a:t>
            </a:r>
          </a:p>
          <a:p>
            <a:endParaRPr lang="ru-RU" sz="2400" dirty="0" smtClean="0"/>
          </a:p>
          <a:p>
            <a:r>
              <a:rPr lang="ru-RU" sz="2400" dirty="0" smtClean="0"/>
              <a:t>«Не выходи из комнаты, не совершай ошибку.</a:t>
            </a:r>
            <a:br>
              <a:rPr lang="ru-RU" sz="2400" dirty="0" smtClean="0"/>
            </a:br>
            <a:r>
              <a:rPr lang="ru-RU" sz="2400" dirty="0" smtClean="0"/>
              <a:t>Зачем тебе Солнце, если ты куришь </a:t>
            </a:r>
            <a:r>
              <a:rPr lang="ru-RU" sz="2400" dirty="0" err="1" smtClean="0"/>
              <a:t>Шипку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ru-RU" sz="2400" dirty="0" smtClean="0"/>
              <a:t>За дверью бессмысленно все, особенно — возглас счастья.</a:t>
            </a:r>
            <a:br>
              <a:rPr lang="ru-RU" sz="2400" dirty="0" smtClean="0"/>
            </a:br>
            <a:r>
              <a:rPr lang="ru-RU" sz="2400" dirty="0" smtClean="0"/>
              <a:t>Только в уборную — и сразу же возвращайся»…</a:t>
            </a:r>
          </a:p>
          <a:p>
            <a:endParaRPr lang="ru-RU" sz="2400" dirty="0" smtClean="0"/>
          </a:p>
          <a:p>
            <a:r>
              <a:rPr lang="ru-RU" sz="2400" dirty="0" smtClean="0"/>
              <a:t>И далее:</a:t>
            </a:r>
          </a:p>
          <a:p>
            <a:endParaRPr lang="ru-RU" sz="2400" dirty="0" smtClean="0"/>
          </a:p>
          <a:p>
            <a:r>
              <a:rPr lang="ru-RU" sz="2400" dirty="0" smtClean="0"/>
              <a:t>«Не будь </a:t>
            </a:r>
            <a:r>
              <a:rPr lang="ru-RU" sz="2400" dirty="0" err="1" smtClean="0"/>
              <a:t>дураком</a:t>
            </a:r>
            <a:r>
              <a:rPr lang="ru-RU" sz="2400" dirty="0" smtClean="0"/>
              <a:t>! Будь тем, чем другие не были.</a:t>
            </a:r>
            <a:br>
              <a:rPr lang="ru-RU" sz="2400" dirty="0" smtClean="0"/>
            </a:br>
            <a:r>
              <a:rPr lang="ru-RU" sz="2400" dirty="0" smtClean="0"/>
              <a:t>Не выходи из комнаты! То есть дай волю мебели,</a:t>
            </a:r>
            <a:br>
              <a:rPr lang="ru-RU" sz="2400" dirty="0" smtClean="0"/>
            </a:br>
            <a:r>
              <a:rPr lang="ru-RU" sz="2400" dirty="0" smtClean="0"/>
              <a:t>слейся лицом с обоями. Запрись и забаррикадируйся</a:t>
            </a:r>
            <a:br>
              <a:rPr lang="ru-RU" sz="2400" dirty="0" smtClean="0"/>
            </a:br>
            <a:r>
              <a:rPr lang="ru-RU" sz="2400" dirty="0" smtClean="0"/>
              <a:t>шкафом от </a:t>
            </a:r>
            <a:r>
              <a:rPr lang="ru-RU" sz="2400" dirty="0" err="1" smtClean="0"/>
              <a:t>хроноса</a:t>
            </a:r>
            <a:r>
              <a:rPr lang="ru-RU" sz="2400" dirty="0" smtClean="0"/>
              <a:t>, космоса, эроса, расы, вируса».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71-летний писатель </a:t>
            </a:r>
            <a:r>
              <a:rPr lang="ru-RU" sz="2400" b="1" dirty="0" smtClean="0"/>
              <a:t>Джордж Мартин</a:t>
            </a:r>
            <a:r>
              <a:rPr lang="ru-RU" sz="2400" dirty="0" smtClean="0"/>
              <a:t>, автор фантастического цикла «Песнь огня и льда» (именно по этому произведению был снят </a:t>
            </a:r>
            <a:r>
              <a:rPr lang="ru-RU" sz="2400" dirty="0" err="1" smtClean="0"/>
              <a:t>мегапопулярный</a:t>
            </a:r>
            <a:r>
              <a:rPr lang="ru-RU" sz="2400" dirty="0" smtClean="0"/>
              <a:t> сериал «Игра престолов»), в точности выполнил рекомендации врачей и Иосифа Бродского, </a:t>
            </a:r>
            <a:r>
              <a:rPr lang="ru-RU" sz="2400" dirty="0" smtClean="0"/>
              <a:t>- </a:t>
            </a:r>
            <a:r>
              <a:rPr lang="ru-RU" sz="2400" dirty="0" smtClean="0"/>
              <a:t>«Не выходи из комнаты… запрись и забаррикадируйся».</a:t>
            </a:r>
          </a:p>
          <a:p>
            <a:pPr algn="just"/>
            <a:r>
              <a:rPr lang="ru-RU" sz="2400" dirty="0" smtClean="0"/>
              <a:t>   Находясь на карантине, писатель-фантаст не сидит без дела: в своем </a:t>
            </a:r>
            <a:r>
              <a:rPr lang="ru-RU" sz="2400" dirty="0" err="1" smtClean="0"/>
              <a:t>блоге</a:t>
            </a:r>
            <a:r>
              <a:rPr lang="ru-RU" sz="2400" dirty="0" smtClean="0"/>
              <a:t> он оповестил поклонников о том, что уже заканчивает новый роман под названием «Ветры зимы».   </a:t>
            </a:r>
          </a:p>
          <a:p>
            <a:pPr algn="just"/>
            <a:r>
              <a:rPr lang="ru-RU" sz="2400" dirty="0" smtClean="0"/>
              <a:t>   Джордж Мартин уверяет своих поклонников: он прекрасно понимает, что благодаря возрасту входит в группу риска, поэтому принимает все меры предосторожности.</a:t>
            </a:r>
          </a:p>
          <a:p>
            <a:pPr algn="just"/>
            <a:r>
              <a:rPr lang="ru-RU" sz="2400" dirty="0" smtClean="0"/>
              <a:t>   Вероятно</a:t>
            </a:r>
            <a:r>
              <a:rPr lang="ru-RU" sz="2400" dirty="0" smtClean="0"/>
              <a:t>, совсем скоро нам представится возможность прочесть новый роман, а, может быть, и увидеть новый</a:t>
            </a:r>
            <a:endParaRPr lang="ru-RU" sz="2400" b="1" cap="al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Читать </a:t>
            </a:r>
            <a:r>
              <a:rPr lang="ru-RU" sz="3200" b="1" dirty="0" err="1" smtClean="0">
                <a:solidFill>
                  <a:schemeClr val="bg1"/>
                </a:solidFill>
              </a:rPr>
              <a:t>онлайн</a:t>
            </a:r>
            <a:r>
              <a:rPr lang="ru-RU" sz="3200" b="1" dirty="0" smtClean="0">
                <a:solidFill>
                  <a:schemeClr val="bg1"/>
                </a:solidFill>
              </a:rPr>
              <a:t>  произведения Джорджа    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          Мартина   можно на сайте  </a:t>
            </a:r>
          </a:p>
          <a:p>
            <a:r>
              <a:rPr lang="en-US" sz="3200" b="1" dirty="0" smtClean="0">
                <a:hlinkClick r:id="rId2" action="ppaction://hlinksldjump"/>
              </a:rPr>
              <a:t>https://iknigi.net/avtor-dzhordzh-martin/</a:t>
            </a:r>
            <a:endParaRPr lang="ru-RU" sz="3200" b="1" dirty="0"/>
          </a:p>
        </p:txBody>
      </p:sp>
      <p:pic>
        <p:nvPicPr>
          <p:cNvPr id="30722" name="Picture 2" descr="https://cdn1.ozone.ru/multimedia/1021357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2603178" cy="3528392"/>
          </a:xfrm>
          <a:prstGeom prst="rect">
            <a:avLst/>
          </a:prstGeom>
          <a:noFill/>
        </p:spPr>
      </p:pic>
      <p:pic>
        <p:nvPicPr>
          <p:cNvPr id="30724" name="Picture 4" descr="https://cdn1.ozone.ru/s3/multimedia-e/6008636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20888"/>
            <a:ext cx="2470529" cy="3672408"/>
          </a:xfrm>
          <a:prstGeom prst="rect">
            <a:avLst/>
          </a:prstGeom>
          <a:noFill/>
        </p:spPr>
      </p:pic>
      <p:pic>
        <p:nvPicPr>
          <p:cNvPr id="30726" name="Picture 6" descr="https://cv4.litres.ru/pub/c/cover/8369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20888"/>
            <a:ext cx="266429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69269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</a:t>
            </a:r>
            <a:r>
              <a:rPr lang="ru-RU" sz="2400" b="1" dirty="0" smtClean="0"/>
              <a:t>  Иногда </a:t>
            </a:r>
            <a:r>
              <a:rPr lang="ru-RU" sz="2400" b="1" dirty="0" smtClean="0"/>
              <a:t>вынужденная изоляция способствует выплеску творческой энергии и созданию выдающихся шедевров и научно-технических открытий.</a:t>
            </a:r>
          </a:p>
          <a:p>
            <a:pPr algn="just"/>
            <a:r>
              <a:rPr lang="ru-RU" sz="2400" b="1" dirty="0" smtClean="0"/>
              <a:t>  </a:t>
            </a:r>
            <a:r>
              <a:rPr lang="ru-RU" sz="2400" b="1" dirty="0" smtClean="0"/>
              <a:t>  Будьте</a:t>
            </a:r>
            <a:r>
              <a:rPr lang="ru-RU" sz="2400" b="1" dirty="0" smtClean="0"/>
              <a:t>, как Пушкин и Шекспир, — вместо паники и скуки займитесь полезной деятельностью. А вдруг и ваше имя спустя время станет знаменитым благодаря карантину?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chemeClr val="bg1"/>
                </a:solidFill>
                <a:latin typeface="a_StamperBrk" pitchFamily="82" charset="-52"/>
              </a:rPr>
              <a:t>        Желаем вам творческих успехов!</a:t>
            </a:r>
          </a:p>
          <a:p>
            <a:endParaRPr lang="ru-RU" sz="24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23728" y="5589240"/>
            <a:ext cx="40014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91A1A"/>
                </a:solidFill>
                <a:effectLst/>
                <a:latin typeface="Haettenschweiler" pitchFamily="34" charset="0"/>
                <a:ea typeface="Calibri" pitchFamily="34" charset="0"/>
                <a:cs typeface="Arial" pitchFamily="34" charset="0"/>
              </a:rPr>
              <a:t>            Детская библиотека № 5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91A1A"/>
                </a:solidFill>
                <a:effectLst/>
                <a:latin typeface="Haettenschweiler" pitchFamily="34" charset="0"/>
                <a:ea typeface="Calibri" pitchFamily="34" charset="0"/>
                <a:cs typeface="Arial" pitchFamily="34" charset="0"/>
              </a:rPr>
              <a:t>                        г. Гуково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aettenschweiler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23528" y="-79653"/>
            <a:ext cx="601216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Не правда ли, это о сегодняшнем дне?  Неужели Иосиф Бродский предвидел  COVID-19? Неужели это о нас, сегодняшних, сидящих дома под властью всепобеждающего вируса?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Конечно, Бродский писал это не о карантине из-за коронавируса, а совсем о других вещах, — прежде всего, об одиночестве.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Но ведь в мире не единожды случался карантин. В Европе, как и на других континентах, свирепствовали и чума и холера, и «испанка».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Тем не менее, даже в эти суровые времена, рождались знаменитые литературные шедевры, по сей день являющиеся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выдающимися произведениями, которые читает не одно поколение. Давайте вспомним эти замечательные книги.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Поэт Иосиф Бродский.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699792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548680"/>
            <a:ext cx="49359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Джованни Боккаччо</a:t>
            </a:r>
          </a:p>
          <a:p>
            <a:r>
              <a:rPr lang="ru-RU" sz="3200" b="1" dirty="0" smtClean="0">
                <a:latin typeface="Arial Black" pitchFamily="34" charset="0"/>
              </a:rPr>
              <a:t>      «Декамерон»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2050" name="Picture 2" descr="https://pbs.twimg.com/media/ClFUZt4WAAAWj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896544" cy="47957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2474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В 1348 году во Флоренцию пришла «черная смерть» - вторая в истории пандемия чумы, которая унесла две трети населения города. Боккаччо пережил вспышку, сбежав из города и скрываясь в сельской местности . Но именно в этот период Джованни </a:t>
            </a:r>
            <a:r>
              <a:rPr lang="ru-RU" sz="2400" dirty="0" err="1" smtClean="0"/>
              <a:t>Бокаччо</a:t>
            </a:r>
            <a:r>
              <a:rPr lang="ru-RU" sz="2400" dirty="0" smtClean="0"/>
              <a:t> создал свой знаменитый «Декамерон». </a:t>
            </a:r>
          </a:p>
          <a:p>
            <a:endParaRPr lang="ru-RU" sz="2400" dirty="0" smtClean="0"/>
          </a:p>
          <a:p>
            <a:r>
              <a:rPr lang="ru-RU" sz="2400" dirty="0" smtClean="0"/>
              <a:t>  «Декамерон» - это, по сути, книга о самоизоляции. Ее герои – семь девушек и трое юношей, которые переживают эпидемию, развлекая друг друга рассказами. Сам </a:t>
            </a:r>
            <a:r>
              <a:rPr lang="ru-RU" sz="2400" dirty="0" err="1" smtClean="0"/>
              <a:t>Бокаччо</a:t>
            </a:r>
            <a:r>
              <a:rPr lang="ru-RU" sz="2400" dirty="0" smtClean="0"/>
              <a:t> потерял во время чумы отца и дочь. 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Прочесть шедевр </a:t>
            </a:r>
            <a:r>
              <a:rPr lang="ru-RU" sz="3200" b="1" dirty="0" err="1" smtClean="0">
                <a:solidFill>
                  <a:schemeClr val="bg1"/>
                </a:solidFill>
              </a:rPr>
              <a:t>Бокаччо</a:t>
            </a:r>
            <a:r>
              <a:rPr lang="ru-RU" sz="3200" b="1" dirty="0" smtClean="0">
                <a:solidFill>
                  <a:schemeClr val="bg1"/>
                </a:solidFill>
              </a:rPr>
              <a:t> вы можете на сайте  </a:t>
            </a:r>
          </a:p>
          <a:p>
            <a:r>
              <a:rPr lang="ru-RU" sz="3200" b="1" dirty="0" smtClean="0">
                <a:latin typeface="Book Antiqua" pitchFamily="18" charset="0"/>
                <a:hlinkClick r:id="rId2" action="ppaction://hlinksldjump"/>
              </a:rPr>
              <a:t>https://librebook.me/the_decameron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36866" name="Picture 2" descr="https://cdn.eksmo.ru/v2/ASE000000000831826/COVER/cov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92896"/>
            <a:ext cx="2669716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b.ru/media/i/1/5/7/3/8/7/7/i/1573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192688" cy="4176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      </a:t>
            </a:r>
          </a:p>
          <a:p>
            <a:r>
              <a:rPr lang="ru-RU" sz="3200" b="1" dirty="0" smtClean="0">
                <a:latin typeface="Arial Black" pitchFamily="34" charset="0"/>
              </a:rPr>
              <a:t>    </a:t>
            </a:r>
            <a:r>
              <a:rPr lang="ru-RU" sz="3200" b="1" dirty="0" err="1" smtClean="0">
                <a:latin typeface="Arial Black" pitchFamily="34" charset="0"/>
              </a:rPr>
              <a:t>Сэмюэль</a:t>
            </a:r>
            <a:r>
              <a:rPr lang="ru-RU" sz="3200" b="1" dirty="0" smtClean="0">
                <a:latin typeface="Arial Black" pitchFamily="34" charset="0"/>
              </a:rPr>
              <a:t> </a:t>
            </a:r>
            <a:r>
              <a:rPr lang="ru-RU" sz="3200" b="1" dirty="0" err="1" smtClean="0">
                <a:latin typeface="Arial Black" pitchFamily="34" charset="0"/>
              </a:rPr>
              <a:t>Пипс</a:t>
            </a:r>
            <a:endParaRPr lang="ru-RU" sz="3200" b="1" dirty="0">
              <a:latin typeface="Arial Black" pitchFamily="34" charset="0"/>
            </a:endParaRPr>
          </a:p>
          <a:p>
            <a:r>
              <a:rPr lang="ru-RU" sz="3200" b="1" dirty="0" smtClean="0">
                <a:latin typeface="Arial Black" pitchFamily="34" charset="0"/>
              </a:rPr>
              <a:t>       "</a:t>
            </a:r>
            <a:r>
              <a:rPr lang="ru-RU" sz="3200" b="1" dirty="0">
                <a:latin typeface="Arial Black" pitchFamily="34" charset="0"/>
              </a:rPr>
              <a:t>Дневник</a:t>
            </a:r>
            <a:r>
              <a:rPr lang="ru-RU" sz="3200" b="1" dirty="0" smtClean="0">
                <a:latin typeface="Arial Black" pitchFamily="34" charset="0"/>
              </a:rPr>
              <a:t>"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9928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Это </a:t>
            </a:r>
            <a:r>
              <a:rPr lang="ru-RU" sz="2400" dirty="0"/>
              <a:t>произведение англичанина </a:t>
            </a:r>
            <a:r>
              <a:rPr lang="ru-RU" sz="2400" dirty="0" err="1" smtClean="0"/>
              <a:t>Сэмюэля</a:t>
            </a:r>
            <a:r>
              <a:rPr lang="ru-RU" sz="2400" dirty="0" smtClean="0"/>
              <a:t> </a:t>
            </a:r>
            <a:r>
              <a:rPr lang="ru-RU" sz="2400" dirty="0" err="1" smtClean="0"/>
              <a:t>Пипса</a:t>
            </a:r>
            <a:r>
              <a:rPr lang="ru-RU" sz="2400" dirty="0" smtClean="0"/>
              <a:t> </a:t>
            </a:r>
            <a:r>
              <a:rPr lang="ru-RU" sz="2400" dirty="0"/>
              <a:t>актуально как никогда. Фактически это </a:t>
            </a:r>
            <a:r>
              <a:rPr lang="ru-RU" sz="2400" dirty="0" err="1"/>
              <a:t>блог</a:t>
            </a:r>
            <a:r>
              <a:rPr lang="ru-RU" sz="2400" dirty="0"/>
              <a:t> в современном понимании. В "Дневнике" обыденно, и от этого чудовищно страшно описана вспышка бубонной чумы, выкосившей пол Лондона. Автору удалось пережить заразу. Благодаря стараниям и литературному таланту </a:t>
            </a:r>
            <a:r>
              <a:rPr lang="ru-RU" sz="2400" dirty="0" err="1" smtClean="0"/>
              <a:t>Сэмюэля</a:t>
            </a:r>
            <a:r>
              <a:rPr lang="ru-RU" sz="2400" dirty="0" smtClean="0"/>
              <a:t> </a:t>
            </a:r>
            <a:r>
              <a:rPr lang="ru-RU" sz="2400" dirty="0"/>
              <a:t>ученые смогли скрупулезно проследить за этапами развития эпидемии, понять ее причины и способы распространения. </a:t>
            </a:r>
            <a:r>
              <a:rPr lang="ru-RU" sz="2400" dirty="0" smtClean="0"/>
              <a:t>      </a:t>
            </a:r>
          </a:p>
          <a:p>
            <a:pPr algn="just"/>
            <a:r>
              <a:rPr lang="ru-RU" sz="2400" dirty="0" smtClean="0"/>
              <a:t>  А </a:t>
            </a:r>
            <a:r>
              <a:rPr lang="ru-RU" sz="2400" dirty="0"/>
              <a:t>значит, сделать надлежащие </a:t>
            </a:r>
            <a:r>
              <a:rPr lang="ru-RU" sz="2400" dirty="0" smtClean="0"/>
              <a:t>выводы.  Бубонная чума поразила Англию в 1665 году. В отличие от большинства лондонцев, </a:t>
            </a:r>
            <a:r>
              <a:rPr lang="ru-RU" sz="2400" dirty="0" err="1" smtClean="0"/>
              <a:t>Пипс</a:t>
            </a:r>
            <a:r>
              <a:rPr lang="ru-RU" sz="2400" dirty="0" smtClean="0"/>
              <a:t> не был удивлен вспышкой, потому что, будучи членом парламента, много путешествовал и знал о распространении «черной смерти» по Европе. Двумя годами ранее она бушевала в Амстердаме. В июне 1665 года </a:t>
            </a:r>
            <a:r>
              <a:rPr lang="ru-RU" sz="2400" dirty="0" err="1" smtClean="0"/>
              <a:t>Пипс</a:t>
            </a:r>
            <a:r>
              <a:rPr lang="ru-RU" sz="2400" dirty="0" smtClean="0"/>
              <a:t> писал в дневнике: "К моей большой беде, услышал, что чума вошла в город". Затем он добавил: "Бог, сохрани нас всех". 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56166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3200" b="1" dirty="0" smtClean="0">
                <a:solidFill>
                  <a:schemeClr val="bg1"/>
                </a:solidFill>
              </a:rPr>
              <a:t>Читать </a:t>
            </a:r>
            <a:r>
              <a:rPr lang="ru-RU" sz="3200" b="1" dirty="0" err="1" smtClean="0">
                <a:solidFill>
                  <a:schemeClr val="bg1"/>
                </a:solidFill>
              </a:rPr>
              <a:t>онлайн</a:t>
            </a:r>
            <a:r>
              <a:rPr lang="ru-RU" sz="3200" b="1" dirty="0" smtClean="0">
                <a:solidFill>
                  <a:schemeClr val="bg1"/>
                </a:solidFill>
              </a:rPr>
              <a:t> книгу    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     </a:t>
            </a:r>
            <a:r>
              <a:rPr lang="ru-RU" sz="3200" b="1" dirty="0" err="1" smtClean="0">
                <a:solidFill>
                  <a:schemeClr val="bg1"/>
                </a:solidFill>
              </a:rPr>
              <a:t>Сэмюэля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Пипса</a:t>
            </a:r>
            <a:r>
              <a:rPr lang="ru-RU" sz="32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          на сайте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hlinkClick r:id="rId2"/>
              </a:rPr>
              <a:t>https://libking.ru/books/nonf-/nonf-</a:t>
            </a:r>
            <a:r>
              <a:rPr lang="ru-RU" sz="3200" b="1" dirty="0" smtClean="0"/>
              <a:t> </a:t>
            </a:r>
            <a:r>
              <a:rPr lang="en-US" sz="3200" b="1" dirty="0" smtClean="0">
                <a:hlinkClick r:id="rId3" action="ppaction://hlinksldjump"/>
              </a:rPr>
              <a:t>biography/266479-semyuel-pips-</a:t>
            </a:r>
            <a:r>
              <a:rPr lang="ru-RU" sz="3200" b="1" dirty="0" smtClean="0">
                <a:hlinkClick r:id="rId3" action="ppaction://hlinksldjump"/>
              </a:rPr>
              <a:t> </a:t>
            </a:r>
            <a:r>
              <a:rPr lang="en-US" sz="3200" b="1" dirty="0" smtClean="0">
                <a:hlinkClick r:id="rId3" action="ppaction://hlinksldjump"/>
              </a:rPr>
              <a:t>dnevnik.html</a:t>
            </a:r>
            <a:endParaRPr lang="ru-RU" sz="3200" b="1" dirty="0"/>
          </a:p>
        </p:txBody>
      </p:sp>
      <p:pic>
        <p:nvPicPr>
          <p:cNvPr id="5122" name="Picture 2" descr="https://prostolib.com/covers/371959.jpg?t=15665994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80728"/>
            <a:ext cx="2987824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1932</TotalTime>
  <Words>653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Book Antiqua</vt:lpstr>
      <vt:lpstr>Wingdings 2</vt:lpstr>
      <vt:lpstr>Lucida Sans</vt:lpstr>
      <vt:lpstr>Calibri</vt:lpstr>
      <vt:lpstr>Wingdings</vt:lpstr>
      <vt:lpstr>Wingdings 3</vt:lpstr>
      <vt:lpstr>a_StamperBrk</vt:lpstr>
      <vt:lpstr>Arial Black</vt:lpstr>
      <vt:lpstr>Vizit</vt:lpstr>
      <vt:lpstr>Haettenschweiler</vt:lpstr>
      <vt:lpstr>Times New Roman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Klub</dc:creator>
  <cp:lastModifiedBy>Admin</cp:lastModifiedBy>
  <cp:revision>80</cp:revision>
  <dcterms:created xsi:type="dcterms:W3CDTF">2020-04-04T10:11:51Z</dcterms:created>
  <dcterms:modified xsi:type="dcterms:W3CDTF">2020-04-09T05:39:26Z</dcterms:modified>
</cp:coreProperties>
</file>