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0" r:id="rId3"/>
    <p:sldId id="270" r:id="rId4"/>
    <p:sldId id="261" r:id="rId5"/>
    <p:sldId id="263" r:id="rId6"/>
    <p:sldId id="269" r:id="rId7"/>
    <p:sldId id="264" r:id="rId8"/>
    <p:sldId id="267" r:id="rId9"/>
    <p:sldId id="271" r:id="rId10"/>
    <p:sldId id="268" r:id="rId11"/>
    <p:sldId id="272"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7" d="100"/>
          <a:sy n="77" d="100"/>
        </p:scale>
        <p:origin x="-1116" y="22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165950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19185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407543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71516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387434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129414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235971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47590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184576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168997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C2AC58-9C96-4D94-895A-92C1B943D194}" type="datetimeFigureOut">
              <a:rPr lang="ru-RU" smtClean="0"/>
              <a:t>20.04.2020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752394-F4CB-426C-A668-68234BC05E29}" type="slidenum">
              <a:rPr lang="ru-RU" smtClean="0"/>
              <a:t>‹#›</a:t>
            </a:fld>
            <a:endParaRPr lang="ru-RU" dirty="0"/>
          </a:p>
        </p:txBody>
      </p:sp>
    </p:spTree>
    <p:extLst>
      <p:ext uri="{BB962C8B-B14F-4D97-AF65-F5344CB8AC3E}">
        <p14:creationId xmlns:p14="http://schemas.microsoft.com/office/powerpoint/2010/main" val="369877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AC58-9C96-4D94-895A-92C1B943D194}" type="datetimeFigureOut">
              <a:rPr lang="ru-RU" smtClean="0"/>
              <a:t>20.04.2020</a:t>
            </a:fld>
            <a:endParaRPr lang="ru-R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52394-F4CB-426C-A668-68234BC05E29}" type="slidenum">
              <a:rPr lang="ru-RU" smtClean="0"/>
              <a:t>‹#›</a:t>
            </a:fld>
            <a:endParaRPr lang="ru-RU" dirty="0"/>
          </a:p>
        </p:txBody>
      </p:sp>
    </p:spTree>
    <p:extLst>
      <p:ext uri="{BB962C8B-B14F-4D97-AF65-F5344CB8AC3E}">
        <p14:creationId xmlns:p14="http://schemas.microsoft.com/office/powerpoint/2010/main" val="662568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4a"/><Relationship Id="rId7" Type="http://schemas.openxmlformats.org/officeDocument/2006/relationships/image" Target="../media/image2.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hyperlink" Target="https://mir24.tv/news/143860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238004" cy="6928503"/>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7483" y="1304412"/>
            <a:ext cx="3273039" cy="3899975"/>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9776">
            <a:off x="1145009" y="3159664"/>
            <a:ext cx="2548729" cy="3343450"/>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9138">
            <a:off x="6087416" y="3216753"/>
            <a:ext cx="2620853" cy="3326551"/>
          </a:xfrm>
          <a:prstGeom prst="rect">
            <a:avLst/>
          </a:prstGeom>
        </p:spPr>
      </p:pic>
      <p:sp>
        <p:nvSpPr>
          <p:cNvPr id="3" name="TextBox 2"/>
          <p:cNvSpPr txBox="1"/>
          <p:nvPr/>
        </p:nvSpPr>
        <p:spPr>
          <a:xfrm>
            <a:off x="922946" y="753019"/>
            <a:ext cx="8052205" cy="8648521"/>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ru-RU" sz="5400" b="1" dirty="0" smtClean="0">
                <a:solidFill>
                  <a:srgbClr val="FF0000"/>
                </a:solidFill>
                <a:latin typeface="Bahnschrift SemiBold Condensed" panose="020B0502040204020203" pitchFamily="34" charset="0"/>
              </a:rPr>
              <a:t>ОНИ ТОЖЕ СРАЖАЛИСЬ ЗА РОДИНУ</a:t>
            </a: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a:p>
            <a:pPr algn="ctr"/>
            <a:r>
              <a:rPr lang="ru-RU" sz="3200" b="1" dirty="0" smtClean="0">
                <a:solidFill>
                  <a:srgbClr val="FF0000"/>
                </a:solidFill>
                <a:latin typeface="Bahnschrift SemiBold Condensed" panose="020B0502040204020203" pitchFamily="34" charset="0"/>
              </a:rPr>
              <a:t>4-5 КЛАСС</a:t>
            </a:r>
          </a:p>
          <a:p>
            <a:pPr algn="ctr"/>
            <a:endParaRPr lang="ru-RU" sz="3200" b="1" dirty="0">
              <a:solidFill>
                <a:srgbClr val="FF0000"/>
              </a:solidFill>
              <a:latin typeface="Bahnschrift SemiBold Condensed" panose="020B0502040204020203" pitchFamily="34" charset="0"/>
            </a:endParaRP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a:p>
            <a:pPr algn="ctr"/>
            <a:endParaRPr lang="ru-RU" sz="3200" b="1" dirty="0" smtClean="0">
              <a:solidFill>
                <a:srgbClr val="FF0000"/>
              </a:solidFill>
              <a:latin typeface="Bahnschrift SemiBold Condensed" panose="020B0502040204020203" pitchFamily="34" charset="0"/>
            </a:endParaRPr>
          </a:p>
          <a:p>
            <a:pPr algn="ctr"/>
            <a:endParaRPr lang="ru-RU" sz="3200" b="1" dirty="0">
              <a:solidFill>
                <a:srgbClr val="FF0000"/>
              </a:solidFill>
              <a:latin typeface="Bahnschrift SemiBold Condensed" panose="020B0502040204020203" pitchFamily="34" charset="0"/>
            </a:endParaRPr>
          </a:p>
        </p:txBody>
      </p:sp>
      <p:sp>
        <p:nvSpPr>
          <p:cNvPr id="11" name="TextBox 10"/>
          <p:cNvSpPr txBox="1"/>
          <p:nvPr/>
        </p:nvSpPr>
        <p:spPr>
          <a:xfrm>
            <a:off x="2320850" y="106688"/>
            <a:ext cx="4500711" cy="646331"/>
          </a:xfrm>
          <a:prstGeom prst="rect">
            <a:avLst/>
          </a:prstGeom>
          <a:noFill/>
        </p:spPr>
        <p:txBody>
          <a:bodyPr wrap="square" rtlCol="0">
            <a:spAutoFit/>
          </a:bodyPr>
          <a:lstStyle/>
          <a:p>
            <a:pPr algn="ctr"/>
            <a:r>
              <a:rPr lang="ru-RU" b="1" dirty="0" smtClean="0">
                <a:latin typeface="Bahnschrift Condensed" panose="020B0502040204020203" pitchFamily="34" charset="0"/>
              </a:rPr>
              <a:t>МБУК ЦБС Г. ГУКОВО</a:t>
            </a:r>
            <a:endParaRPr lang="en-US" b="1" dirty="0">
              <a:latin typeface="Bahnschrift Condensed" panose="020B0502040204020203" pitchFamily="34" charset="0"/>
            </a:endParaRPr>
          </a:p>
          <a:p>
            <a:pPr algn="ctr"/>
            <a:r>
              <a:rPr lang="ru-RU" b="1" dirty="0" smtClean="0">
                <a:latin typeface="Bahnschrift Condensed" panose="020B0502040204020203" pitchFamily="34" charset="0"/>
              </a:rPr>
              <a:t>ДЕТСКАЯ БИБЛИОТЕКА </a:t>
            </a:r>
            <a:r>
              <a:rPr lang="en-US" b="1" dirty="0" smtClean="0">
                <a:latin typeface="Bahnschrift Condensed" panose="020B0502040204020203" pitchFamily="34" charset="0"/>
              </a:rPr>
              <a:t>N 4</a:t>
            </a:r>
            <a:endParaRPr lang="ru-RU" b="1" dirty="0">
              <a:latin typeface="Bahnschrift Condensed" panose="020B0502040204020203" pitchFamily="34" charset="0"/>
            </a:endParaRPr>
          </a:p>
        </p:txBody>
      </p:sp>
      <p:sp>
        <p:nvSpPr>
          <p:cNvPr id="12" name="TextBox 11"/>
          <p:cNvSpPr txBox="1"/>
          <p:nvPr/>
        </p:nvSpPr>
        <p:spPr>
          <a:xfrm>
            <a:off x="3657589" y="6486258"/>
            <a:ext cx="1871540" cy="400110"/>
          </a:xfrm>
          <a:prstGeom prst="rect">
            <a:avLst/>
          </a:prstGeom>
          <a:noFill/>
        </p:spPr>
        <p:txBody>
          <a:bodyPr wrap="square" rtlCol="0">
            <a:spAutoFit/>
          </a:bodyPr>
          <a:lstStyle/>
          <a:p>
            <a:pPr algn="ctr"/>
            <a:r>
              <a:rPr lang="ru-RU" sz="2000" b="1" dirty="0" smtClean="0"/>
              <a:t>2020</a:t>
            </a:r>
            <a:endParaRPr lang="ru-RU" sz="2000" b="1" dirty="0"/>
          </a:p>
        </p:txBody>
      </p:sp>
      <p:pic>
        <p:nvPicPr>
          <p:cNvPr id="4" name="Минус - Блокадный Ленинград Короткий_(Audio-VK4.r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pic>
        <p:nvPicPr>
          <p:cNvPr id="2" name="Записанный звук">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99352810"/>
      </p:ext>
    </p:extLst>
  </p:cSld>
  <p:clrMapOvr>
    <a:masterClrMapping/>
  </p:clrMapOvr>
  <p:transition spd="med" advTm="1282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8444"/>
            <a:ext cx="9144000" cy="6966444"/>
          </a:xfrm>
          <a:prstGeom prst="rect">
            <a:avLst/>
          </a:prstGeom>
        </p:spPr>
      </p:pic>
      <p:sp>
        <p:nvSpPr>
          <p:cNvPr id="4" name="Прямоугольник 3"/>
          <p:cNvSpPr/>
          <p:nvPr/>
        </p:nvSpPr>
        <p:spPr>
          <a:xfrm>
            <a:off x="1890584" y="214481"/>
            <a:ext cx="6981567" cy="6863417"/>
          </a:xfrm>
          <a:prstGeom prst="rect">
            <a:avLst/>
          </a:prstGeom>
        </p:spPr>
        <p:txBody>
          <a:bodyPr wrap="square">
            <a:spAutoFit/>
          </a:bodyPr>
          <a:lstStyle/>
          <a:p>
            <a:pPr algn="just"/>
            <a:r>
              <a:rPr lang="ru-RU" sz="2000" dirty="0">
                <a:latin typeface="Bahnschrift Condensed" panose="020B0502040204020203" pitchFamily="34" charset="0"/>
              </a:rPr>
              <a:t> </a:t>
            </a:r>
            <a:r>
              <a:rPr lang="ru-RU" sz="2000" dirty="0" smtClean="0">
                <a:latin typeface="Bahnschrift Condensed" panose="020B0502040204020203" pitchFamily="34" charset="0"/>
              </a:rPr>
              <a:t> А </a:t>
            </a:r>
            <a:r>
              <a:rPr lang="ru-RU" sz="2000" dirty="0">
                <a:latin typeface="Bahnschrift Condensed" panose="020B0502040204020203" pitchFamily="34" charset="0"/>
              </a:rPr>
              <a:t>сколько переживаний досталось коту, когда он однажды заметил отсутствие своих зубов в стаканчике!</a:t>
            </a:r>
            <a:br>
              <a:rPr lang="ru-RU" sz="2000" dirty="0">
                <a:latin typeface="Bahnschrift Condensed" panose="020B0502040204020203" pitchFamily="34" charset="0"/>
              </a:rPr>
            </a:br>
            <a:r>
              <a:rPr lang="ru-RU" sz="2000" dirty="0">
                <a:latin typeface="Bahnschrift Condensed" panose="020B0502040204020203" pitchFamily="34" charset="0"/>
              </a:rPr>
              <a:t> </a:t>
            </a:r>
            <a:r>
              <a:rPr lang="ru-RU" sz="2000" dirty="0" smtClean="0">
                <a:latin typeface="Bahnschrift Condensed" panose="020B0502040204020203" pitchFamily="34" charset="0"/>
              </a:rPr>
              <a:t> </a:t>
            </a:r>
            <a:r>
              <a:rPr lang="ru-RU" sz="2000" dirty="0" smtClean="0">
                <a:solidFill>
                  <a:srgbClr val="000000"/>
                </a:solidFill>
                <a:latin typeface="Bahnschrift SemiBold Condensed" panose="020B0502040204020203" pitchFamily="34" charset="0"/>
              </a:rPr>
              <a:t>Целый </a:t>
            </a:r>
            <a:r>
              <a:rPr lang="ru-RU" sz="2000" dirty="0">
                <a:solidFill>
                  <a:srgbClr val="000000"/>
                </a:solidFill>
                <a:latin typeface="Bahnschrift SemiBold Condensed" panose="020B0502040204020203" pitchFamily="34" charset="0"/>
              </a:rPr>
              <a:t>день, обнажая свои беззубые дёсны, Маркиз орал, как бы спрашивая домашних, куда они задевали его приспособление</a:t>
            </a:r>
            <a:r>
              <a:rPr lang="ru-RU" sz="2000" dirty="0" smtClean="0">
                <a:solidFill>
                  <a:srgbClr val="000000"/>
                </a:solidFill>
                <a:latin typeface="Helvetica Neue"/>
              </a:rPr>
              <a:t>?</a:t>
            </a:r>
          </a:p>
          <a:p>
            <a:pPr algn="just"/>
            <a:r>
              <a:rPr lang="ru-RU" sz="2000" b="0" i="0" dirty="0" smtClean="0">
                <a:solidFill>
                  <a:srgbClr val="000000"/>
                </a:solidFill>
                <a:effectLst/>
                <a:latin typeface="Bahnschrift SemiBold Condensed" panose="020B0502040204020203" pitchFamily="34" charset="0"/>
              </a:rPr>
              <a:t>  Челюсть он обнаружил сам – она закатилась под раковину. После этого случая кот большую часть времени сидел рядом – сторожил свой стаканчик. Так, с искусственной челюстью, кот прожил 16 лет. Когда ему пошёл 24-й год, он почувствовал свой уход в вечность. За несколько дней до смерти он уже более не подходил к своему заветному стаканчику. Только в самый последний день, собрав все силы, он взобрался на раковину, встал на задние лапы и смахнул с полки стаканчик на пол. Затем, словно мышь, взял челюсть в свою беззубую пасть, перенёс на диван и, обняв её передними лапами, посмотрел на меня долгим звериным взглядом, промурлыкал последнюю в своей жизни песенку и ушел навсегда.</a:t>
            </a:r>
          </a:p>
          <a:p>
            <a:pPr algn="just"/>
            <a:r>
              <a:rPr lang="ru-RU" sz="2000" b="0" i="0" dirty="0" smtClean="0">
                <a:solidFill>
                  <a:srgbClr val="000000"/>
                </a:solidFill>
                <a:effectLst/>
                <a:latin typeface="Bahnschrift SemiBold Condensed" panose="020B0502040204020203" pitchFamily="34" charset="0"/>
              </a:rPr>
              <a:t> </a:t>
            </a:r>
            <a:r>
              <a:rPr lang="ru-RU" sz="2000" dirty="0" smtClean="0">
                <a:latin typeface="Bahnschrift SemiBold Condensed" panose="020B0502040204020203" pitchFamily="34" charset="0"/>
              </a:rPr>
              <a:t/>
            </a:r>
            <a:br>
              <a:rPr lang="ru-RU" sz="2000" dirty="0" smtClean="0">
                <a:latin typeface="Bahnschrift SemiBold Condensed" panose="020B0502040204020203" pitchFamily="34" charset="0"/>
              </a:rPr>
            </a:br>
            <a:r>
              <a:rPr lang="ru-RU" sz="2000" dirty="0" smtClean="0">
                <a:latin typeface="Bahnschrift SemiBold Condensed" panose="020B0502040204020203" pitchFamily="34" charset="0"/>
              </a:rPr>
              <a:t/>
            </a:r>
            <a:br>
              <a:rPr lang="ru-RU" sz="2000" dirty="0" smtClean="0">
                <a:latin typeface="Bahnschrift SemiBold Condensed" panose="020B0502040204020203" pitchFamily="34" charset="0"/>
              </a:rPr>
            </a:br>
            <a:endParaRPr lang="ru-RU" sz="2000" dirty="0">
              <a:latin typeface="Bahnschrift SemiBold Condensed" panose="020B0502040204020203" pitchFamily="34"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05132310"/>
      </p:ext>
    </p:extLst>
  </p:cSld>
  <p:clrMapOvr>
    <a:masterClrMapping/>
  </p:clrMapOvr>
  <p:transition spd="slow" advTm="3331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7620"/>
            <a:ext cx="9265920" cy="6949440"/>
          </a:xfrm>
          <a:prstGeom prst="rect">
            <a:avLst/>
          </a:prstGeom>
        </p:spPr>
      </p:pic>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632" y="4144325"/>
            <a:ext cx="1314450" cy="1678305"/>
          </a:xfrm>
          <a:prstGeom prst="rect">
            <a:avLst/>
          </a:prstGeom>
          <a:noFill/>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527" y="555375"/>
            <a:ext cx="1306394" cy="1689100"/>
          </a:xfrm>
          <a:prstGeom prst="rect">
            <a:avLst/>
          </a:prstGeom>
          <a:noFill/>
          <a:ln>
            <a:noFill/>
          </a:ln>
          <a:extLst/>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252" y="4113349"/>
            <a:ext cx="1423035" cy="1709281"/>
          </a:xfrm>
          <a:prstGeom prst="rect">
            <a:avLst/>
          </a:prstGeom>
          <a:noFill/>
          <a:ln>
            <a:noFill/>
          </a:ln>
          <a:extLst/>
        </p:spPr>
      </p:pic>
      <p:pic>
        <p:nvPicPr>
          <p:cNvPr id="7" name="Picture 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0684" y="630181"/>
            <a:ext cx="1337310" cy="1983105"/>
          </a:xfrm>
          <a:prstGeom prst="rect">
            <a:avLst/>
          </a:prstGeom>
          <a:noFill/>
          <a:ln>
            <a:noFill/>
          </a:ln>
          <a:extLst/>
        </p:spPr>
      </p:pic>
      <p:pic>
        <p:nvPicPr>
          <p:cNvPr id="8" name="Picture 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4366" y="2306388"/>
            <a:ext cx="1440180" cy="1971675"/>
          </a:xfrm>
          <a:prstGeom prst="rect">
            <a:avLst/>
          </a:prstGeom>
          <a:noFill/>
          <a:ln>
            <a:noFill/>
          </a:ln>
          <a:extLst/>
        </p:spPr>
      </p:pic>
      <p:pic>
        <p:nvPicPr>
          <p:cNvPr id="9" name="Рисунок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5030" y="1509711"/>
            <a:ext cx="3725545" cy="4114800"/>
          </a:xfrm>
          <a:prstGeom prst="rect">
            <a:avLst/>
          </a:prstGeom>
          <a:noFill/>
        </p:spPr>
      </p:pic>
      <p:pic>
        <p:nvPicPr>
          <p:cNvPr id="12" name="Рисунок 11"/>
          <p:cNvPicPr>
            <a:picLocks noChangeAspect="1"/>
          </p:cNvPicPr>
          <p:nvPr/>
        </p:nvPicPr>
        <p:blipFill>
          <a:blip r:embed="rId9"/>
          <a:stretch>
            <a:fillRect/>
          </a:stretch>
        </p:blipFill>
        <p:spPr>
          <a:xfrm>
            <a:off x="6881059" y="2244475"/>
            <a:ext cx="1594357" cy="2095500"/>
          </a:xfrm>
          <a:prstGeom prst="rect">
            <a:avLst/>
          </a:prstGeom>
        </p:spPr>
      </p:pic>
      <p:sp>
        <p:nvSpPr>
          <p:cNvPr id="13" name="TextBox 12"/>
          <p:cNvSpPr txBox="1"/>
          <p:nvPr/>
        </p:nvSpPr>
        <p:spPr>
          <a:xfrm>
            <a:off x="2331721" y="137160"/>
            <a:ext cx="4366260" cy="400110"/>
          </a:xfrm>
          <a:prstGeom prst="rect">
            <a:avLst/>
          </a:prstGeom>
          <a:noFill/>
        </p:spPr>
        <p:txBody>
          <a:bodyPr wrap="square" rtlCol="0">
            <a:spAutoFit/>
          </a:bodyPr>
          <a:lstStyle/>
          <a:p>
            <a:pPr algn="ctr"/>
            <a:r>
              <a:rPr lang="ru-RU" sz="2000" dirty="0" smtClean="0">
                <a:solidFill>
                  <a:srgbClr val="FF0000"/>
                </a:solidFill>
                <a:latin typeface="Bahnschrift Condensed" panose="020B0502040204020203" pitchFamily="34" charset="0"/>
              </a:rPr>
              <a:t>КНИГИ , КОТОРЫЕ СЛЕДУЕТ  ПРОЧЕСТЬ</a:t>
            </a:r>
            <a:endParaRPr lang="ru-RU" sz="2000" dirty="0">
              <a:solidFill>
                <a:srgbClr val="FF0000"/>
              </a:solidFill>
              <a:latin typeface="Bahnschrift Condensed" panose="020B0502040204020203" pitchFamily="34" charset="0"/>
            </a:endParaRPr>
          </a:p>
        </p:txBody>
      </p:sp>
      <p:sp>
        <p:nvSpPr>
          <p:cNvPr id="14" name="TextBox 13"/>
          <p:cNvSpPr txBox="1"/>
          <p:nvPr/>
        </p:nvSpPr>
        <p:spPr>
          <a:xfrm>
            <a:off x="1851660" y="6187440"/>
            <a:ext cx="5775960" cy="400110"/>
          </a:xfrm>
          <a:prstGeom prst="rect">
            <a:avLst/>
          </a:prstGeom>
          <a:noFill/>
        </p:spPr>
        <p:txBody>
          <a:bodyPr wrap="square" rtlCol="0">
            <a:spAutoFit/>
          </a:bodyPr>
          <a:lstStyle/>
          <a:p>
            <a:pPr algn="ctr"/>
            <a:r>
              <a:rPr lang="ru-RU" sz="2000" dirty="0" smtClean="0">
                <a:solidFill>
                  <a:srgbClr val="FF0000"/>
                </a:solidFill>
                <a:latin typeface="Bahnschrift Condensed" panose="020B0502040204020203" pitchFamily="34" charset="0"/>
              </a:rPr>
              <a:t>ПРОДОЛЖЕНИЕ СЛЕДУЕТ…</a:t>
            </a:r>
            <a:endParaRPr lang="ru-RU" sz="2000"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401358982"/>
      </p:ext>
    </p:extLst>
  </p:cSld>
  <p:clrMapOvr>
    <a:masterClrMapping/>
  </p:clrMapOvr>
  <mc:AlternateContent xmlns:mc="http://schemas.openxmlformats.org/markup-compatibility/2006" xmlns:p14="http://schemas.microsoft.com/office/powerpoint/2010/main">
    <mc:Choice Requires="p14">
      <p:transition spd="slow" p14:dur="2000" advTm="12761"/>
    </mc:Choice>
    <mc:Fallback xmlns="">
      <p:transition spd="slow" advTm="1276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Четвероногие герои войн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0182">
            <a:off x="5520052" y="3422958"/>
            <a:ext cx="3183324" cy="302171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25456" y="504202"/>
            <a:ext cx="6249423" cy="1938992"/>
          </a:xfrm>
          <a:prstGeom prst="rect">
            <a:avLst/>
          </a:prstGeom>
        </p:spPr>
        <p:txBody>
          <a:bodyPr wrap="square">
            <a:spAutoFit/>
          </a:bodyPr>
          <a:lstStyle/>
          <a:p>
            <a:r>
              <a:rPr lang="ru-RU" sz="2000" b="1" i="0" dirty="0" smtClean="0">
                <a:effectLst/>
                <a:latin typeface="Bahnschrift SemiBold Condensed" panose="020B0502040204020203" pitchFamily="34" charset="0"/>
              </a:rPr>
              <a:t>Великая Отечественная война - мы привыкли видеть ее историю, как череду сражений, битв, подвигов и политических решений. Однако мало кто знает, что в то время бок о бок с солдатами гордо и отважно сражались братья наши меньшие. Лошади, верблюды, собаки, кошки и голуби точно так же, как и люди совершали</a:t>
            </a:r>
            <a:r>
              <a:rPr lang="ru-RU" sz="2000" b="0" i="0" dirty="0" smtClean="0">
                <a:effectLst/>
                <a:latin typeface="Bahnschrift SemiBold Condensed" panose="020B0502040204020203" pitchFamily="34" charset="0"/>
              </a:rPr>
              <a:t> </a:t>
            </a:r>
            <a:r>
              <a:rPr lang="ru-RU" sz="2000" b="1" i="0" u="none" strike="noStrike" dirty="0" smtClean="0">
                <a:effectLst/>
                <a:latin typeface="Bahnschrift SemiBold Condensed" panose="020B0502040204020203" pitchFamily="34" charset="0"/>
                <a:hlinkClick r:id="rId4"/>
              </a:rPr>
              <a:t>самые настоящие подвиги</a:t>
            </a:r>
            <a:r>
              <a:rPr lang="ru-RU" sz="2000" b="0" i="0" dirty="0" smtClean="0">
                <a:effectLst/>
                <a:latin typeface="Bahnschrift SemiBold Condensed" panose="020B0502040204020203" pitchFamily="34" charset="0"/>
              </a:rPr>
              <a:t>.</a:t>
            </a:r>
            <a:endParaRPr lang="ru-RU" sz="2000" dirty="0">
              <a:latin typeface="Bahnschrift SemiBold Condensed" panose="020B0502040204020203"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6830">
            <a:off x="638860" y="3387582"/>
            <a:ext cx="2768088" cy="3067218"/>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4994">
            <a:off x="3393995" y="3184634"/>
            <a:ext cx="2341179" cy="3157484"/>
          </a:xfrm>
          <a:prstGeom prst="rect">
            <a:avLst/>
          </a:prstGeom>
        </p:spPr>
      </p:pic>
    </p:spTree>
    <p:extLst>
      <p:ext uri="{BB962C8B-B14F-4D97-AF65-F5344CB8AC3E}">
        <p14:creationId xmlns:p14="http://schemas.microsoft.com/office/powerpoint/2010/main" val="4063266833"/>
      </p:ext>
    </p:extLst>
  </p:cSld>
  <p:clrMapOvr>
    <a:masterClrMapping/>
  </p:clrMapOvr>
  <p:transition spd="slow" advTm="11612">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97824" cy="6858000"/>
          </a:xfrm>
          <a:prstGeom prst="rect">
            <a:avLst/>
          </a:prstGeom>
        </p:spPr>
      </p:pic>
      <p:sp>
        <p:nvSpPr>
          <p:cNvPr id="3" name="Прямоугольник 2"/>
          <p:cNvSpPr/>
          <p:nvPr/>
        </p:nvSpPr>
        <p:spPr>
          <a:xfrm>
            <a:off x="1618735" y="1090467"/>
            <a:ext cx="3435179" cy="5447645"/>
          </a:xfrm>
          <a:prstGeom prst="rect">
            <a:avLst/>
          </a:prstGeom>
        </p:spPr>
        <p:txBody>
          <a:bodyPr wrap="square">
            <a:spAutoFit/>
          </a:bodyPr>
          <a:lstStyle/>
          <a:p>
            <a:pPr algn="ctr" fontAlgn="base"/>
            <a:endParaRPr lang="ru-RU" sz="2400" dirty="0" smtClean="0">
              <a:latin typeface="Bahnschrift Condensed" panose="020B0502040204020203" pitchFamily="34" charset="0"/>
            </a:endParaRPr>
          </a:p>
          <a:p>
            <a:pPr algn="ctr" fontAlgn="base"/>
            <a:r>
              <a:rPr lang="ru-RU" dirty="0" smtClean="0">
                <a:latin typeface="Bahnschrift Condensed" panose="020B0502040204020203" pitchFamily="34" charset="0"/>
              </a:rPr>
              <a:t>Шла по городу кошка,</a:t>
            </a:r>
          </a:p>
          <a:p>
            <a:pPr algn="ctr" fontAlgn="base"/>
            <a:r>
              <a:rPr lang="ru-RU" dirty="0" smtClean="0">
                <a:latin typeface="Bahnschrift Condensed" panose="020B0502040204020203" pitchFamily="34" charset="0"/>
              </a:rPr>
              <a:t>Медленно </a:t>
            </a:r>
            <a:r>
              <a:rPr lang="ru-RU" dirty="0">
                <a:latin typeface="Bahnschrift Condensed" panose="020B0502040204020203" pitchFamily="34" charset="0"/>
              </a:rPr>
              <a:t>по проспекту.</a:t>
            </a:r>
          </a:p>
          <a:p>
            <a:pPr algn="ctr" fontAlgn="base"/>
            <a:r>
              <a:rPr lang="ru-RU" dirty="0">
                <a:latin typeface="Bahnschrift Condensed" panose="020B0502040204020203" pitchFamily="34" charset="0"/>
              </a:rPr>
              <a:t>Грациозно ступала,</a:t>
            </a:r>
          </a:p>
          <a:p>
            <a:pPr algn="ctr" fontAlgn="base"/>
            <a:r>
              <a:rPr lang="ru-RU" dirty="0">
                <a:latin typeface="Bahnschrift Condensed" panose="020B0502040204020203" pitchFamily="34" charset="0"/>
              </a:rPr>
              <a:t>Гордо вокруг смотрела.</a:t>
            </a:r>
          </a:p>
          <a:p>
            <a:pPr algn="ctr" fontAlgn="base"/>
            <a:r>
              <a:rPr lang="ru-RU" dirty="0">
                <a:latin typeface="Bahnschrift Condensed" panose="020B0502040204020203" pitchFamily="34" charset="0"/>
              </a:rPr>
              <a:t>Люди шептались: «Кошка!</a:t>
            </a:r>
          </a:p>
          <a:p>
            <a:pPr algn="ctr" fontAlgn="base"/>
            <a:r>
              <a:rPr lang="ru-RU" dirty="0">
                <a:latin typeface="Bahnschrift Condensed" panose="020B0502040204020203" pitchFamily="34" charset="0"/>
              </a:rPr>
              <a:t>Надо же, ну и чудо!»</a:t>
            </a:r>
          </a:p>
          <a:p>
            <a:pPr algn="ctr" fontAlgn="base"/>
            <a:r>
              <a:rPr lang="ru-RU" dirty="0">
                <a:latin typeface="Bahnschrift Condensed" panose="020B0502040204020203" pitchFamily="34" charset="0"/>
              </a:rPr>
              <a:t>Долго ей вслед глядели, </a:t>
            </a:r>
          </a:p>
          <a:p>
            <a:pPr algn="ctr" fontAlgn="base"/>
            <a:r>
              <a:rPr lang="ru-RU" dirty="0">
                <a:latin typeface="Bahnschrift Condensed" panose="020B0502040204020203" pitchFamily="34" charset="0"/>
              </a:rPr>
              <a:t>Восхищенно вздыхали.</a:t>
            </a:r>
          </a:p>
          <a:p>
            <a:pPr algn="ctr" fontAlgn="base"/>
            <a:r>
              <a:rPr lang="ru-RU" dirty="0">
                <a:latin typeface="Bahnschrift Condensed" panose="020B0502040204020203" pitchFamily="34" charset="0"/>
              </a:rPr>
              <a:t>А пожилой профессор</a:t>
            </a:r>
          </a:p>
          <a:p>
            <a:pPr algn="ctr" fontAlgn="base"/>
            <a:r>
              <a:rPr lang="ru-RU" dirty="0">
                <a:latin typeface="Bahnschrift Condensed" panose="020B0502040204020203" pitchFamily="34" charset="0"/>
              </a:rPr>
              <a:t>Снял аккуратно шляпу</a:t>
            </a:r>
          </a:p>
          <a:p>
            <a:pPr algn="ctr" fontAlgn="base"/>
            <a:r>
              <a:rPr lang="ru-RU" dirty="0">
                <a:latin typeface="Bahnschrift Condensed" panose="020B0502040204020203" pitchFamily="34" charset="0"/>
              </a:rPr>
              <a:t>И поклонился кошке.</a:t>
            </a:r>
          </a:p>
          <a:p>
            <a:pPr algn="ctr" fontAlgn="base"/>
            <a:r>
              <a:rPr lang="ru-RU" dirty="0">
                <a:latin typeface="Bahnschrift Condensed" panose="020B0502040204020203" pitchFamily="34" charset="0"/>
              </a:rPr>
              <a:t>Солнце слепило окна, </a:t>
            </a:r>
          </a:p>
          <a:p>
            <a:pPr algn="ctr" fontAlgn="base"/>
            <a:r>
              <a:rPr lang="ru-RU" dirty="0">
                <a:latin typeface="Bahnschrift Condensed" panose="020B0502040204020203" pitchFamily="34" charset="0"/>
              </a:rPr>
              <a:t>Солнце дробилось в лужах.</a:t>
            </a:r>
          </a:p>
          <a:p>
            <a:pPr algn="ctr" fontAlgn="base"/>
            <a:r>
              <a:rPr lang="ru-RU" dirty="0">
                <a:latin typeface="Bahnschrift Condensed" panose="020B0502040204020203" pitchFamily="34" charset="0"/>
              </a:rPr>
              <a:t>Шла, прищурившись кошка </a:t>
            </a:r>
            <a:r>
              <a:rPr lang="ru-RU" dirty="0" smtClean="0">
                <a:latin typeface="Bahnschrift Condensed" panose="020B0502040204020203" pitchFamily="34" charset="0"/>
              </a:rPr>
              <a:t>-</a:t>
            </a:r>
            <a:r>
              <a:rPr lang="ru-RU" dirty="0">
                <a:latin typeface="Bahnschrift Condensed" panose="020B0502040204020203" pitchFamily="34" charset="0"/>
              </a:rPr>
              <a:t> </a:t>
            </a:r>
          </a:p>
          <a:p>
            <a:pPr algn="ctr" fontAlgn="base"/>
            <a:r>
              <a:rPr lang="ru-RU" dirty="0">
                <a:latin typeface="Bahnschrift Condensed" panose="020B0502040204020203" pitchFamily="34" charset="0"/>
              </a:rPr>
              <a:t>Королева проспекта…</a:t>
            </a:r>
          </a:p>
          <a:p>
            <a:pPr algn="ctr" fontAlgn="base"/>
            <a:r>
              <a:rPr lang="ru-RU" dirty="0">
                <a:latin typeface="Bahnschrift Condensed" panose="020B0502040204020203" pitchFamily="34" charset="0"/>
              </a:rPr>
              <a:t>Выжившая в Блокаду.</a:t>
            </a:r>
          </a:p>
          <a:p>
            <a:pPr algn="ctr" fontAlgn="base"/>
            <a:endParaRPr lang="ru-RU" dirty="0" smtClean="0">
              <a:latin typeface="Bahnschrift Condensed" panose="020B0502040204020203" pitchFamily="34" charset="0"/>
            </a:endParaRPr>
          </a:p>
          <a:p>
            <a:pPr algn="r" fontAlgn="base"/>
            <a:r>
              <a:rPr lang="ru-RU" sz="1600" dirty="0" smtClean="0">
                <a:latin typeface="Bahnschrift Condensed" panose="020B0502040204020203" pitchFamily="34" charset="0"/>
              </a:rPr>
              <a:t>( Т. Луговская )</a:t>
            </a:r>
            <a:endParaRPr lang="ru-RU" sz="1600" b="0" i="0" dirty="0">
              <a:effectLst/>
              <a:latin typeface="Bahnschrift Condensed" panose="020B0502040204020203" pitchFamily="34" charset="0"/>
            </a:endParaRPr>
          </a:p>
        </p:txBody>
      </p:sp>
      <p:pic>
        <p:nvPicPr>
          <p:cNvPr id="4" name="Рисунок 3"/>
          <p:cNvPicPr>
            <a:picLocks noChangeAspect="1"/>
          </p:cNvPicPr>
          <p:nvPr/>
        </p:nvPicPr>
        <p:blipFill>
          <a:blip r:embed="rId3"/>
          <a:stretch>
            <a:fillRect/>
          </a:stretch>
        </p:blipFill>
        <p:spPr>
          <a:xfrm rot="20980201">
            <a:off x="5674221" y="710116"/>
            <a:ext cx="2449364" cy="2014968"/>
          </a:xfrm>
          <a:prstGeom prst="rect">
            <a:avLst/>
          </a:prstGeom>
        </p:spPr>
      </p:pic>
      <p:pic>
        <p:nvPicPr>
          <p:cNvPr id="5" name="Рисунок 4"/>
          <p:cNvPicPr>
            <a:picLocks noChangeAspect="1"/>
          </p:cNvPicPr>
          <p:nvPr/>
        </p:nvPicPr>
        <p:blipFill>
          <a:blip r:embed="rId4"/>
          <a:stretch>
            <a:fillRect/>
          </a:stretch>
        </p:blipFill>
        <p:spPr>
          <a:xfrm rot="20806532">
            <a:off x="5144309" y="4492529"/>
            <a:ext cx="3112412" cy="1947728"/>
          </a:xfrm>
          <a:prstGeom prst="rect">
            <a:avLst/>
          </a:prstGeom>
        </p:spPr>
      </p:pic>
      <p:pic>
        <p:nvPicPr>
          <p:cNvPr id="6" name="Рисунок 5"/>
          <p:cNvPicPr>
            <a:picLocks noChangeAspect="1"/>
          </p:cNvPicPr>
          <p:nvPr/>
        </p:nvPicPr>
        <p:blipFill>
          <a:blip r:embed="rId5"/>
          <a:stretch>
            <a:fillRect/>
          </a:stretch>
        </p:blipFill>
        <p:spPr>
          <a:xfrm rot="805678">
            <a:off x="6482350" y="2472593"/>
            <a:ext cx="2122351" cy="2406394"/>
          </a:xfrm>
          <a:prstGeom prst="rect">
            <a:avLst/>
          </a:prstGeom>
        </p:spPr>
      </p:pic>
      <p:pic>
        <p:nvPicPr>
          <p:cNvPr id="7" name="Рисунок 6"/>
          <p:cNvPicPr>
            <a:picLocks noChangeAspect="1"/>
          </p:cNvPicPr>
          <p:nvPr/>
        </p:nvPicPr>
        <p:blipFill>
          <a:blip r:embed="rId6"/>
          <a:stretch>
            <a:fillRect/>
          </a:stretch>
        </p:blipFill>
        <p:spPr>
          <a:xfrm>
            <a:off x="1432201" y="183228"/>
            <a:ext cx="7711799" cy="633598"/>
          </a:xfrm>
          <a:prstGeom prst="rect">
            <a:avLst/>
          </a:prstGeom>
        </p:spPr>
      </p:pic>
    </p:spTree>
    <p:extLst>
      <p:ext uri="{BB962C8B-B14F-4D97-AF65-F5344CB8AC3E}">
        <p14:creationId xmlns:p14="http://schemas.microsoft.com/office/powerpoint/2010/main" val="4043463689"/>
      </p:ext>
    </p:extLst>
  </p:cSld>
  <p:clrMapOvr>
    <a:masterClrMapping/>
  </p:clrMapOvr>
  <mc:AlternateContent xmlns:mc="http://schemas.openxmlformats.org/markup-compatibility/2006" xmlns:p14="http://schemas.microsoft.com/office/powerpoint/2010/main">
    <mc:Choice Requires="p14">
      <p:transition spd="slow" p14:dur="2000" advTm="14435"/>
    </mc:Choice>
    <mc:Fallback xmlns="">
      <p:transition spd="slow" advTm="1443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0912" cy="7756210"/>
          </a:xfrm>
          <a:prstGeom prst="rect">
            <a:avLst/>
          </a:prstGeom>
        </p:spPr>
      </p:pic>
      <p:pic>
        <p:nvPicPr>
          <p:cNvPr id="4098" name="Picture 2" descr="https://i0.wp.com/tailytales.ru/wp-content/uploads/2017/05/blocadacat14.jpg?resize=300%2C2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87104">
            <a:off x="1139402" y="2788108"/>
            <a:ext cx="2685666" cy="316754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4289616" y="305070"/>
            <a:ext cx="4721691" cy="7171194"/>
          </a:xfrm>
          <a:prstGeom prst="rect">
            <a:avLst/>
          </a:prstGeom>
        </p:spPr>
        <p:txBody>
          <a:bodyPr wrap="square">
            <a:spAutoFit/>
          </a:bodyPr>
          <a:lstStyle/>
          <a:p>
            <a:pPr algn="ctr"/>
            <a:r>
              <a:rPr lang="ru-RU" sz="2800" b="1" i="0" dirty="0" smtClean="0">
                <a:solidFill>
                  <a:srgbClr val="FF0000"/>
                </a:solidFill>
                <a:effectLst/>
                <a:latin typeface="Bahnschrift Condensed" panose="020B0502040204020203" pitchFamily="34" charset="0"/>
              </a:rPr>
              <a:t>Кот Маркиз, переживший блокаду Ленинграда</a:t>
            </a:r>
            <a:r>
              <a:rPr lang="ru-RU" sz="3200" b="1" i="0" dirty="0" smtClean="0">
                <a:solidFill>
                  <a:srgbClr val="FF0000"/>
                </a:solidFill>
                <a:effectLst/>
                <a:latin typeface="Bahnschrift Condensed" panose="020B0502040204020203" pitchFamily="34" charset="0"/>
              </a:rPr>
              <a:t>. </a:t>
            </a:r>
          </a:p>
          <a:p>
            <a:pPr algn="ctr"/>
            <a:endParaRPr lang="ru-RU" sz="2000" b="1" i="0" dirty="0" smtClean="0">
              <a:solidFill>
                <a:srgbClr val="FF0000"/>
              </a:solidFill>
              <a:effectLst/>
              <a:latin typeface="Bahnschrift Condensed" panose="020B0502040204020203" pitchFamily="34" charset="0"/>
            </a:endParaRPr>
          </a:p>
          <a:p>
            <a:pPr algn="just"/>
            <a:r>
              <a:rPr lang="ru-RU" sz="2000" b="0" i="0" dirty="0" smtClean="0">
                <a:solidFill>
                  <a:srgbClr val="000000"/>
                </a:solidFill>
                <a:effectLst/>
                <a:latin typeface="Bahnschrift Condensed" panose="020B0502040204020203" pitchFamily="34" charset="0"/>
              </a:rPr>
              <a:t>  Расскажу о долгой беcкорыстной дружбе с котом – совершенно замечательной личностью, с которым под одной крышей провёл 24 радостных года. Маркиз родился на два года раньше меня, ещё до Великой Отечественной войны. Когда фашисты сомкнули вокруг города кольцо блокады, кот пропал. Это нас не удивило: город голодал, съедали всё, что летало, ползало, лаяло и мяукало. Вскоре мы уехали в тыл и вернулись только в 1946 году. Именно в этот год в Ленинград со всех концов России стали завозить котов эшелонами, так как крысы одолели своей наглостью и прожорливостью…</a:t>
            </a:r>
            <a:r>
              <a:rPr lang="ru-RU" sz="2000" dirty="0" smtClean="0">
                <a:latin typeface="Bahnschrift Condensed" panose="020B0502040204020203" pitchFamily="34" charset="0"/>
              </a:rPr>
              <a:t/>
            </a:r>
            <a:br>
              <a:rPr lang="ru-RU" sz="2000" dirty="0" smtClean="0">
                <a:latin typeface="Bahnschrift Condensed" panose="020B0502040204020203" pitchFamily="34" charset="0"/>
              </a:rPr>
            </a:br>
            <a:r>
              <a:rPr lang="ru-RU" sz="2000" dirty="0" smtClean="0">
                <a:latin typeface="Bahnschrift Condensed" panose="020B0502040204020203" pitchFamily="34" charset="0"/>
              </a:rPr>
              <a:t/>
            </a:r>
            <a:br>
              <a:rPr lang="ru-RU" sz="2000" dirty="0" smtClean="0">
                <a:latin typeface="Bahnschrift Condensed" panose="020B0502040204020203" pitchFamily="34" charset="0"/>
              </a:rPr>
            </a:br>
            <a:endParaRPr lang="ru-RU" sz="2000" dirty="0">
              <a:latin typeface="Bahnschrift Condensed" panose="020B0502040204020203" pitchFamily="34" charset="0"/>
            </a:endParaRPr>
          </a:p>
        </p:txBody>
      </p:sp>
    </p:spTree>
    <p:extLst>
      <p:ext uri="{BB962C8B-B14F-4D97-AF65-F5344CB8AC3E}">
        <p14:creationId xmlns:p14="http://schemas.microsoft.com/office/powerpoint/2010/main" val="802899124"/>
      </p:ext>
    </p:extLst>
  </p:cSld>
  <p:clrMapOvr>
    <a:masterClrMapping/>
  </p:clrMapOvr>
  <p:transition spd="slow" advTm="21772">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9913">
            <a:off x="5910865" y="1048789"/>
            <a:ext cx="2792219" cy="4165189"/>
          </a:xfrm>
          <a:prstGeom prst="rect">
            <a:avLst/>
          </a:prstGeom>
          <a:ln>
            <a:noFill/>
          </a:ln>
          <a:effectLst>
            <a:outerShdw blurRad="190500" algn="tl" rotWithShape="0">
              <a:srgbClr val="000000">
                <a:alpha val="70000"/>
              </a:srgbClr>
            </a:outerShdw>
          </a:effectLst>
        </p:spPr>
      </p:pic>
      <p:sp>
        <p:nvSpPr>
          <p:cNvPr id="5" name="Прямоугольник 4"/>
          <p:cNvSpPr/>
          <p:nvPr/>
        </p:nvSpPr>
        <p:spPr>
          <a:xfrm>
            <a:off x="1922112" y="153247"/>
            <a:ext cx="3996774" cy="5601533"/>
          </a:xfrm>
          <a:prstGeom prst="rect">
            <a:avLst/>
          </a:prstGeom>
        </p:spPr>
        <p:txBody>
          <a:bodyPr wrap="square">
            <a:spAutoFit/>
          </a:bodyPr>
          <a:lstStyle/>
          <a:p>
            <a:pPr algn="just"/>
            <a:r>
              <a:rPr lang="ru-RU" sz="1700" b="0" i="0" dirty="0" smtClean="0">
                <a:solidFill>
                  <a:srgbClr val="000000"/>
                </a:solidFill>
                <a:effectLst/>
                <a:latin typeface="Bahnschrift SemiBold Condensed" panose="020B0502040204020203" pitchFamily="34" charset="0"/>
              </a:rPr>
              <a:t>  Однажды, ранним утром некто стал рвать когтями дверь и во всю мочь орать. Родители открыли дверь и ахнули: на пороге стоял огромный чёрно-белый котище и не моргая глядел на отца и мать. Да, это был Маркиз, вернувшийся с войны. Шрамы – следы ранений, укороченный хвост и рваное ухо говорили о пережитых им бомбёжках. Несмотря на это, он был силён, здоров и упитан. Никаких сомнений в том, что это Маркиз, не было: на спине у него с самого рождения катался жировик, а на белоснежной шее красовалась чёрная артистическая «бабочка». Кот обнюхал хозяев, меня, вещи в комнате, рухнул на диван и проспал трое суток без пищи и воды. </a:t>
            </a:r>
            <a:r>
              <a:rPr lang="ru-RU" dirty="0" smtClean="0">
                <a:latin typeface="Bahnschrift SemiBold Condensed" panose="020B0502040204020203" pitchFamily="34" charset="0"/>
              </a:rPr>
              <a:t/>
            </a:r>
            <a:br>
              <a:rPr lang="ru-RU" dirty="0" smtClean="0">
                <a:latin typeface="Bahnschrift SemiBold Condensed" panose="020B0502040204020203" pitchFamily="34" charset="0"/>
              </a:rPr>
            </a:br>
            <a:endParaRPr lang="ru-RU" dirty="0">
              <a:latin typeface="Bahnschrift SemiBold Condensed" panose="020B0502040204020203" pitchFamily="34" charset="0"/>
            </a:endParaRPr>
          </a:p>
        </p:txBody>
      </p:sp>
    </p:spTree>
    <p:extLst>
      <p:ext uri="{BB962C8B-B14F-4D97-AF65-F5344CB8AC3E}">
        <p14:creationId xmlns:p14="http://schemas.microsoft.com/office/powerpoint/2010/main" val="3092619330"/>
      </p:ext>
    </p:extLst>
  </p:cSld>
  <p:clrMapOvr>
    <a:masterClrMapping/>
  </p:clrMapOvr>
  <p:transition spd="slow" advTm="18043">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8" y="-17092"/>
            <a:ext cx="9166788" cy="6875092"/>
          </a:xfrm>
          <a:prstGeom prst="rect">
            <a:avLst/>
          </a:prstGeom>
        </p:spPr>
      </p:pic>
      <p:pic>
        <p:nvPicPr>
          <p:cNvPr id="4" name="Рисунок 3"/>
          <p:cNvPicPr>
            <a:picLocks noChangeAspect="1"/>
          </p:cNvPicPr>
          <p:nvPr/>
        </p:nvPicPr>
        <p:blipFill rotWithShape="1">
          <a:blip r:embed="rId3"/>
          <a:srcRect l="8083" r="11460"/>
          <a:stretch/>
        </p:blipFill>
        <p:spPr>
          <a:xfrm rot="824120">
            <a:off x="6573376" y="1976121"/>
            <a:ext cx="2439629" cy="2476078"/>
          </a:xfrm>
          <a:prstGeom prst="rect">
            <a:avLst/>
          </a:prstGeom>
        </p:spPr>
      </p:pic>
      <p:sp>
        <p:nvSpPr>
          <p:cNvPr id="3" name="Прямоугольник 2"/>
          <p:cNvSpPr/>
          <p:nvPr/>
        </p:nvSpPr>
        <p:spPr>
          <a:xfrm>
            <a:off x="1841157" y="27947"/>
            <a:ext cx="4473144" cy="6647974"/>
          </a:xfrm>
          <a:prstGeom prst="rect">
            <a:avLst/>
          </a:prstGeom>
        </p:spPr>
        <p:txBody>
          <a:bodyPr wrap="square">
            <a:spAutoFit/>
          </a:bodyPr>
          <a:lstStyle/>
          <a:p>
            <a:pPr algn="just"/>
            <a:r>
              <a:rPr lang="ru-RU" sz="1700" dirty="0">
                <a:solidFill>
                  <a:srgbClr val="000000"/>
                </a:solidFill>
                <a:latin typeface="Bahnschrift SemiBold Condensed" panose="020B0502040204020203" pitchFamily="34" charset="0"/>
              </a:rPr>
              <a:t>Он судорожно перебирал во сне лапками, подмяукивал, иногда даже мурлыкал песенку, затем вдруг оскаливал клыки и грозно шипел на невидимого врага. Маркиз быстро привык к мирной созидательной жизни. Каждое утро он провожал родителей до завода в двух километрах от дома, прибегал обратно, забирался на диван и ещё два часа отдыхал до моего подъёма.</a:t>
            </a:r>
            <a:r>
              <a:rPr lang="ru-RU" sz="1700" dirty="0">
                <a:latin typeface="Bahnschrift SemiBold Condensed" panose="020B0502040204020203" pitchFamily="34" charset="0"/>
              </a:rPr>
              <a:t/>
            </a:r>
            <a:br>
              <a:rPr lang="ru-RU" sz="1700" dirty="0">
                <a:latin typeface="Bahnschrift SemiBold Condensed" panose="020B0502040204020203" pitchFamily="34" charset="0"/>
              </a:rPr>
            </a:br>
            <a:r>
              <a:rPr lang="ru-RU" sz="1700" dirty="0">
                <a:latin typeface="Bahnschrift SemiBold Condensed" panose="020B0502040204020203" pitchFamily="34" charset="0"/>
              </a:rPr>
              <a:t>Надо отметить, что крысоловом он был отличным. Ежедневно к порогу комнаты он складывал несколько десятков крыс. </a:t>
            </a:r>
            <a:r>
              <a:rPr lang="ru-RU" sz="1700" dirty="0" smtClean="0">
                <a:latin typeface="Bahnschrift SemiBold Condensed" panose="020B0502040204020203" pitchFamily="34" charset="0"/>
              </a:rPr>
              <a:t>     </a:t>
            </a:r>
          </a:p>
          <a:p>
            <a:pPr algn="just"/>
            <a:r>
              <a:rPr lang="ru-RU" sz="1700" dirty="0">
                <a:latin typeface="Bahnschrift SemiBold Condensed" panose="020B0502040204020203" pitchFamily="34" charset="0"/>
              </a:rPr>
              <a:t> </a:t>
            </a:r>
            <a:r>
              <a:rPr lang="ru-RU" sz="1700" dirty="0" smtClean="0">
                <a:latin typeface="Bahnschrift SemiBold Condensed" panose="020B0502040204020203" pitchFamily="34" charset="0"/>
              </a:rPr>
              <a:t> Маркиз </a:t>
            </a:r>
            <a:r>
              <a:rPr lang="ru-RU" sz="1700" dirty="0">
                <a:latin typeface="Bahnschrift SemiBold Condensed" panose="020B0502040204020203" pitchFamily="34" charset="0"/>
              </a:rPr>
              <a:t>не ел крыс, в его повседневный рацион входило всё то, что мог позволить себе человек в то голодное время </a:t>
            </a:r>
            <a:r>
              <a:rPr lang="ru-RU" sz="1700" dirty="0" smtClean="0">
                <a:latin typeface="Bahnschrift SemiBold Condensed" panose="020B0502040204020203" pitchFamily="34" charset="0"/>
              </a:rPr>
              <a:t>– макароны с </a:t>
            </a:r>
            <a:r>
              <a:rPr lang="ru-RU" sz="1700" dirty="0">
                <a:latin typeface="Bahnschrift SemiBold Condensed" panose="020B0502040204020203" pitchFamily="34" charset="0"/>
              </a:rPr>
              <a:t>рыбой, выловленной из Невы, птицы и пивные дрожжи. Что касается последнего </a:t>
            </a:r>
            <a:r>
              <a:rPr lang="ru-RU" sz="1700" dirty="0" smtClean="0">
                <a:latin typeface="Bahnschrift SemiBold Condensed" panose="020B0502040204020203" pitchFamily="34" charset="0"/>
              </a:rPr>
              <a:t>– </a:t>
            </a:r>
            <a:r>
              <a:rPr lang="ru-RU" sz="1700" dirty="0">
                <a:latin typeface="Bahnschrift SemiBold Condensed" panose="020B0502040204020203" pitchFamily="34" charset="0"/>
              </a:rPr>
              <a:t>в этом ему отказа не было. На улице стоял павильон с лечебными пивными дрожжами, и продавщица всегда наливала коту 100-150 граммов, как она говорила, «фронтовых».</a:t>
            </a:r>
          </a:p>
          <a:p>
            <a:endParaRPr lang="ru-RU" dirty="0"/>
          </a:p>
        </p:txBody>
      </p:sp>
    </p:spTree>
    <p:extLst>
      <p:ext uri="{BB962C8B-B14F-4D97-AF65-F5344CB8AC3E}">
        <p14:creationId xmlns:p14="http://schemas.microsoft.com/office/powerpoint/2010/main" val="3992952196"/>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447607" y="-115416"/>
            <a:ext cx="248786"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ru-RU" sz="48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sp>
        <p:nvSpPr>
          <p:cNvPr id="3" name="Прямоугольник 2"/>
          <p:cNvSpPr/>
          <p:nvPr/>
        </p:nvSpPr>
        <p:spPr>
          <a:xfrm>
            <a:off x="5264209" y="572568"/>
            <a:ext cx="3358496" cy="369332"/>
          </a:xfrm>
          <a:prstGeom prst="rect">
            <a:avLst/>
          </a:prstGeom>
        </p:spPr>
        <p:txBody>
          <a:bodyPr wrap="square">
            <a:spAutoFit/>
          </a:bodyPr>
          <a:lstStyle/>
          <a:p>
            <a:r>
              <a:rPr lang="ru-RU" dirty="0" smtClean="0"/>
              <a:t> </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24"/>
            <a:ext cx="9144000"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1725">
            <a:off x="401127" y="2080200"/>
            <a:ext cx="3261560" cy="3047728"/>
          </a:xfrm>
          <a:prstGeom prst="rect">
            <a:avLst/>
          </a:prstGeom>
          <a:ln>
            <a:noFill/>
          </a:ln>
          <a:effectLst>
            <a:softEdge rad="112500"/>
          </a:effectLst>
        </p:spPr>
      </p:pic>
      <p:sp>
        <p:nvSpPr>
          <p:cNvPr id="8" name="Прямоугольник 7"/>
          <p:cNvSpPr/>
          <p:nvPr/>
        </p:nvSpPr>
        <p:spPr>
          <a:xfrm>
            <a:off x="3756454" y="250607"/>
            <a:ext cx="5202195" cy="6555641"/>
          </a:xfrm>
          <a:prstGeom prst="rect">
            <a:avLst/>
          </a:prstGeom>
        </p:spPr>
        <p:txBody>
          <a:bodyPr wrap="square">
            <a:spAutoFit/>
          </a:bodyPr>
          <a:lstStyle/>
          <a:p>
            <a:pPr algn="just"/>
            <a:r>
              <a:rPr lang="ru-RU" sz="2000" dirty="0" smtClean="0">
                <a:solidFill>
                  <a:srgbClr val="000000"/>
                </a:solidFill>
                <a:latin typeface="Bahnschrift SemiBold Condensed" panose="020B0502040204020203" pitchFamily="34" charset="0"/>
              </a:rPr>
              <a:t>  В </a:t>
            </a:r>
            <a:r>
              <a:rPr lang="ru-RU" sz="2000" dirty="0">
                <a:solidFill>
                  <a:srgbClr val="000000"/>
                </a:solidFill>
                <a:latin typeface="Bahnschrift SemiBold Condensed" panose="020B0502040204020203" pitchFamily="34" charset="0"/>
              </a:rPr>
              <a:t>1948 году у Маркиза начались неприятности </a:t>
            </a:r>
            <a:r>
              <a:rPr lang="ru-RU" sz="2000" dirty="0" smtClean="0">
                <a:solidFill>
                  <a:srgbClr val="000000"/>
                </a:solidFill>
                <a:latin typeface="Bahnschrift SemiBold Condensed" panose="020B0502040204020203" pitchFamily="34" charset="0"/>
              </a:rPr>
              <a:t>- </a:t>
            </a:r>
            <a:r>
              <a:rPr lang="ru-RU" sz="2000" dirty="0">
                <a:solidFill>
                  <a:srgbClr val="000000"/>
                </a:solidFill>
                <a:latin typeface="Bahnschrift SemiBold Condensed" panose="020B0502040204020203" pitchFamily="34" charset="0"/>
              </a:rPr>
              <a:t>выпали все зубы верхней челюсти. Кот стал угасать буквально на глазах. Ветврачи были категоричны: усыпить. И вот мы с матерью с зарёванными физиономиями сидим в зоополиклинике со своим мохнатым другом на руках, ожидая очереди на его усыпление</a:t>
            </a:r>
            <a:r>
              <a:rPr lang="ru-RU" sz="2000" dirty="0" smtClean="0">
                <a:solidFill>
                  <a:srgbClr val="000000"/>
                </a:solidFill>
                <a:latin typeface="Bahnschrift SemiBold Condensed" panose="020B0502040204020203" pitchFamily="34" charset="0"/>
              </a:rPr>
              <a:t>.</a:t>
            </a:r>
            <a:r>
              <a:rPr lang="ru-RU" sz="2000" dirty="0">
                <a:solidFill>
                  <a:srgbClr val="000000"/>
                </a:solidFill>
                <a:latin typeface="Bahnschrift SemiBold Condensed" panose="020B0502040204020203" pitchFamily="34" charset="0"/>
              </a:rPr>
              <a:t> «Какой красивый у вас кот», </a:t>
            </a:r>
            <a:r>
              <a:rPr lang="ru-RU" sz="2000" dirty="0" smtClean="0">
                <a:solidFill>
                  <a:srgbClr val="000000"/>
                </a:solidFill>
                <a:latin typeface="Bahnschrift SemiBold Condensed" panose="020B0502040204020203" pitchFamily="34" charset="0"/>
              </a:rPr>
              <a:t>- </a:t>
            </a:r>
            <a:r>
              <a:rPr lang="ru-RU" sz="2000" dirty="0">
                <a:solidFill>
                  <a:srgbClr val="000000"/>
                </a:solidFill>
                <a:latin typeface="Bahnschrift SemiBold Condensed" panose="020B0502040204020203" pitchFamily="34" charset="0"/>
              </a:rPr>
              <a:t>сказал мужчина с маленькой собачкой на руках. «Что с ним?» И мы, задыхаясь от слёз, поведали ему печальную историю. «Разрешите осмотреть вашего зверя?» </a:t>
            </a:r>
            <a:r>
              <a:rPr lang="ru-RU" sz="2000" dirty="0" smtClean="0">
                <a:solidFill>
                  <a:srgbClr val="000000"/>
                </a:solidFill>
                <a:latin typeface="Bahnschrift SemiBold Condensed" panose="020B0502040204020203" pitchFamily="34" charset="0"/>
              </a:rPr>
              <a:t>- </a:t>
            </a:r>
            <a:r>
              <a:rPr lang="ru-RU" sz="2000" dirty="0">
                <a:solidFill>
                  <a:srgbClr val="000000"/>
                </a:solidFill>
                <a:latin typeface="Bahnschrift SemiBold Condensed" panose="020B0502040204020203" pitchFamily="34" charset="0"/>
              </a:rPr>
              <a:t>Мужчина взял Маркиза, бесцеремонно открыл ему пасть. «Что ж, жду вас завтра на кафедре НИИ стоматологии. Мы обязательно поможем вашему Маркизу». Когда на следующий день в НИИ мы вытаскивали Маркиза из корзины, собрались все сотрудники кафедры. </a:t>
            </a:r>
            <a:endParaRPr lang="ru-RU" sz="2000" dirty="0" smtClean="0">
              <a:latin typeface="Bahnschrift SemiBold Condensed" panose="020B0502040204020203" pitchFamily="34" charset="0"/>
            </a:endParaRPr>
          </a:p>
        </p:txBody>
      </p:sp>
    </p:spTree>
    <p:extLst>
      <p:ext uri="{BB962C8B-B14F-4D97-AF65-F5344CB8AC3E}">
        <p14:creationId xmlns:p14="http://schemas.microsoft.com/office/powerpoint/2010/main" val="3083471447"/>
      </p:ext>
    </p:extLst>
  </p:cSld>
  <p:clrMapOvr>
    <a:masterClrMapping/>
  </p:clrMapOvr>
  <p:transition spd="slow" advTm="23505">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Рисунок 4"/>
          <p:cNvPicPr>
            <a:picLocks noChangeAspect="1"/>
          </p:cNvPicPr>
          <p:nvPr/>
        </p:nvPicPr>
        <p:blipFill>
          <a:blip r:embed="rId3"/>
          <a:stretch>
            <a:fillRect/>
          </a:stretch>
        </p:blipFill>
        <p:spPr>
          <a:xfrm rot="20386795">
            <a:off x="653442" y="2103667"/>
            <a:ext cx="3067408" cy="4128531"/>
          </a:xfrm>
          <a:prstGeom prst="rect">
            <a:avLst/>
          </a:prstGeom>
        </p:spPr>
      </p:pic>
      <p:sp>
        <p:nvSpPr>
          <p:cNvPr id="4" name="Прямоугольник 3"/>
          <p:cNvSpPr/>
          <p:nvPr/>
        </p:nvSpPr>
        <p:spPr>
          <a:xfrm>
            <a:off x="4040660" y="20863"/>
            <a:ext cx="5016844" cy="7171194"/>
          </a:xfrm>
          <a:prstGeom prst="rect">
            <a:avLst/>
          </a:prstGeom>
        </p:spPr>
        <p:txBody>
          <a:bodyPr wrap="square">
            <a:spAutoFit/>
          </a:bodyPr>
          <a:lstStyle/>
          <a:p>
            <a:pPr algn="just"/>
            <a:r>
              <a:rPr lang="ru-RU" sz="2000" dirty="0" smtClean="0">
                <a:solidFill>
                  <a:srgbClr val="000000"/>
                </a:solidFill>
                <a:latin typeface="Bahnschrift SemiBold Condensed" panose="020B0502040204020203" pitchFamily="34" charset="0"/>
              </a:rPr>
              <a:t>  Наш </a:t>
            </a:r>
            <a:r>
              <a:rPr lang="ru-RU" sz="2000" dirty="0">
                <a:solidFill>
                  <a:srgbClr val="000000"/>
                </a:solidFill>
                <a:latin typeface="Bahnschrift SemiBold Condensed" panose="020B0502040204020203" pitchFamily="34" charset="0"/>
              </a:rPr>
              <a:t>знакомый, оказавшийся профессором кафедры протезирования, рассказал своим коллегам о военной судьбе Маркиза, о перенесённой им блокаде, которая и стала основной причиной выпадения зубов</a:t>
            </a:r>
            <a:r>
              <a:rPr lang="ru-RU" sz="2000" dirty="0" smtClean="0">
                <a:solidFill>
                  <a:srgbClr val="000000"/>
                </a:solidFill>
                <a:latin typeface="Bahnschrift SemiBold Condensed" panose="020B0502040204020203" pitchFamily="34" charset="0"/>
              </a:rPr>
              <a:t>.</a:t>
            </a:r>
            <a:endParaRPr lang="ru-RU" sz="2000" dirty="0" smtClean="0">
              <a:latin typeface="Bahnschrift SemiBold Condensed" panose="020B0502040204020203" pitchFamily="34" charset="0"/>
            </a:endParaRPr>
          </a:p>
          <a:p>
            <a:pPr algn="just"/>
            <a:r>
              <a:rPr lang="ru-RU" sz="2000" dirty="0" smtClean="0">
                <a:solidFill>
                  <a:srgbClr val="000000"/>
                </a:solidFill>
                <a:latin typeface="Bahnschrift SemiBold Condensed" panose="020B0502040204020203" pitchFamily="34" charset="0"/>
              </a:rPr>
              <a:t>  Маркизу </a:t>
            </a:r>
            <a:r>
              <a:rPr lang="ru-RU" sz="2000" dirty="0">
                <a:solidFill>
                  <a:srgbClr val="000000"/>
                </a:solidFill>
                <a:latin typeface="Bahnschrift SemiBold Condensed" panose="020B0502040204020203" pitchFamily="34" charset="0"/>
              </a:rPr>
              <a:t>наложили на морду эфирную маску, и когда он впал в глубокий сон, одна группа медиков сделала слепок, другая вколачивала в кровоточащую челюсть серебряные штыри, третья накладывала ватные тампоны. Когда всё закончилось, нам сказали прийти за протезами через две недели, а кота кормить мясными отварами, жидкой кашей, молоком и сметаной с творогом, что в то время было весьма проблематично. Но наша семья, урезая свои суточные пайки, справилась. </a:t>
            </a:r>
            <a:endParaRPr lang="ru-RU" sz="2000" dirty="0" smtClean="0">
              <a:solidFill>
                <a:srgbClr val="000000"/>
              </a:solidFill>
              <a:latin typeface="Bahnschrift SemiBold Condensed" panose="020B0502040204020203" pitchFamily="34" charset="0"/>
            </a:endParaRPr>
          </a:p>
          <a:p>
            <a:pPr algn="just"/>
            <a:r>
              <a:rPr lang="ru-RU" sz="2000" dirty="0">
                <a:solidFill>
                  <a:srgbClr val="000000"/>
                </a:solidFill>
                <a:latin typeface="Bahnschrift SemiBold Condensed" panose="020B0502040204020203" pitchFamily="34" charset="0"/>
              </a:rPr>
              <a:t> </a:t>
            </a:r>
            <a:r>
              <a:rPr lang="ru-RU" sz="2000" dirty="0" smtClean="0">
                <a:solidFill>
                  <a:srgbClr val="000000"/>
                </a:solidFill>
                <a:latin typeface="Bahnschrift SemiBold Condensed" panose="020B0502040204020203" pitchFamily="34" charset="0"/>
              </a:rPr>
              <a:t> Две </a:t>
            </a:r>
            <a:r>
              <a:rPr lang="ru-RU" sz="2000" dirty="0">
                <a:solidFill>
                  <a:srgbClr val="000000"/>
                </a:solidFill>
                <a:latin typeface="Bahnschrift SemiBold Condensed" panose="020B0502040204020203" pitchFamily="34" charset="0"/>
              </a:rPr>
              <a:t>недели пролетели мгновенно, и снова мы в НИИ стоматологии. </a:t>
            </a:r>
            <a:r>
              <a:rPr lang="ru-RU" sz="2000" dirty="0"/>
              <a:t/>
            </a:r>
            <a:br>
              <a:rPr lang="ru-RU" sz="2000" dirty="0"/>
            </a:br>
            <a:endParaRPr lang="ru-RU" sz="2000" dirty="0"/>
          </a:p>
          <a:p>
            <a:endParaRPr lang="ru-RU" sz="2000" dirty="0">
              <a:solidFill>
                <a:srgbClr val="000000"/>
              </a:solidFill>
              <a:latin typeface="Bahnschrift SemiBold Condensed" panose="020B0502040204020203" pitchFamily="34" charset="0"/>
            </a:endParaRPr>
          </a:p>
        </p:txBody>
      </p:sp>
    </p:spTree>
    <p:extLst>
      <p:ext uri="{BB962C8B-B14F-4D97-AF65-F5344CB8AC3E}">
        <p14:creationId xmlns:p14="http://schemas.microsoft.com/office/powerpoint/2010/main" val="2904821544"/>
      </p:ext>
    </p:extLst>
  </p:cSld>
  <p:clrMapOvr>
    <a:masterClrMapping/>
  </p:clrMapOvr>
  <p:transition spd="slow" advTm="25048">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Минус - Блокадный Ленинград Короткий_(Audio-VK4.r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
        <p:nvSpPr>
          <p:cNvPr id="4" name="Прямоугольник 3"/>
          <p:cNvSpPr/>
          <p:nvPr/>
        </p:nvSpPr>
        <p:spPr>
          <a:xfrm>
            <a:off x="1779373" y="438360"/>
            <a:ext cx="7154561" cy="5940088"/>
          </a:xfrm>
          <a:prstGeom prst="rect">
            <a:avLst/>
          </a:prstGeom>
        </p:spPr>
        <p:txBody>
          <a:bodyPr wrap="square">
            <a:spAutoFit/>
          </a:bodyPr>
          <a:lstStyle/>
          <a:p>
            <a:pPr algn="just"/>
            <a:r>
              <a:rPr lang="ru-RU" sz="2000" dirty="0" smtClean="0">
                <a:solidFill>
                  <a:srgbClr val="000000"/>
                </a:solidFill>
                <a:latin typeface="Bahnschrift SemiBold Condensed" panose="020B0502040204020203" pitchFamily="34" charset="0"/>
              </a:rPr>
              <a:t>  На </a:t>
            </a:r>
            <a:r>
              <a:rPr lang="ru-RU" sz="2000" dirty="0">
                <a:solidFill>
                  <a:srgbClr val="000000"/>
                </a:solidFill>
                <a:latin typeface="Bahnschrift SemiBold Condensed" panose="020B0502040204020203" pitchFamily="34" charset="0"/>
              </a:rPr>
              <a:t>примерку собрался весь персонал института. Протез надели на штыри, и Маркиз стал похож на артиста оригинального жанра, для которого улыбка — творческая необходимость. Но протез не понравился Маркизу по вкусу, он яростно пытался вытащить его изо рта. </a:t>
            </a:r>
            <a:r>
              <a:rPr lang="ru-RU" sz="2000" dirty="0" smtClean="0">
                <a:solidFill>
                  <a:srgbClr val="000000"/>
                </a:solidFill>
                <a:latin typeface="Bahnschrift SemiBold Condensed" panose="020B0502040204020203" pitchFamily="34" charset="0"/>
              </a:rPr>
              <a:t>   </a:t>
            </a:r>
          </a:p>
          <a:p>
            <a:pPr algn="just"/>
            <a:r>
              <a:rPr lang="ru-RU" sz="2000" dirty="0">
                <a:solidFill>
                  <a:srgbClr val="000000"/>
                </a:solidFill>
                <a:latin typeface="Bahnschrift Condensed" panose="020B0502040204020203" pitchFamily="34" charset="0"/>
              </a:rPr>
              <a:t> </a:t>
            </a:r>
            <a:r>
              <a:rPr lang="ru-RU" sz="2000" dirty="0" smtClean="0">
                <a:solidFill>
                  <a:srgbClr val="000000"/>
                </a:solidFill>
                <a:latin typeface="Bahnschrift Condensed" panose="020B0502040204020203" pitchFamily="34" charset="0"/>
              </a:rPr>
              <a:t> Неизвестно</a:t>
            </a:r>
            <a:r>
              <a:rPr lang="ru-RU" sz="2000" dirty="0">
                <a:solidFill>
                  <a:srgbClr val="000000"/>
                </a:solidFill>
                <a:latin typeface="Bahnschrift Condensed" panose="020B0502040204020203" pitchFamily="34" charset="0"/>
              </a:rPr>
              <a:t>, чем бы закончилась эта возня, если бы санитарка не догадалась дать ему кусочек отварного мяса. Маркиз давно не пробовал такого лакомства и, забыв про протез, стал его жадно жевать. Кот сразу почувствовал огромное преимущество нового приспособления. На его морде отразилась усиленная умственная работа. Он навсегда связал свою жизнь с новой челюстью</a:t>
            </a:r>
            <a:r>
              <a:rPr lang="ru-RU" sz="2000" dirty="0" smtClean="0">
                <a:solidFill>
                  <a:srgbClr val="000000"/>
                </a:solidFill>
                <a:latin typeface="Bahnschrift Condensed" panose="020B0502040204020203" pitchFamily="34" charset="0"/>
              </a:rPr>
              <a:t>.</a:t>
            </a:r>
          </a:p>
          <a:p>
            <a:pPr algn="just"/>
            <a:r>
              <a:rPr lang="ru-RU" sz="2000" dirty="0" smtClean="0">
                <a:latin typeface="Bahnschrift Condensed" panose="020B0502040204020203" pitchFamily="34" charset="0"/>
              </a:rPr>
              <a:t>  Между </a:t>
            </a:r>
            <a:r>
              <a:rPr lang="ru-RU" sz="2000" dirty="0">
                <a:latin typeface="Bahnschrift Condensed" panose="020B0502040204020203" pitchFamily="34" charset="0"/>
              </a:rPr>
              <a:t>завтраком, обедом и ужином челюсть покоилась в стаканчике с водой. Рядом стояли стаканчики со вставными челюстями бабушки и отца. По нескольку раз в день, а то и ночью, Маркиз подходил к стаканчику и, убедившись, что его челюсть на месте, шёл дремать на огромный бабушкин диван. </a:t>
            </a:r>
            <a:endParaRPr lang="ru-RU" dirty="0"/>
          </a:p>
        </p:txBody>
      </p:sp>
    </p:spTree>
    <p:extLst>
      <p:ext uri="{BB962C8B-B14F-4D97-AF65-F5344CB8AC3E}">
        <p14:creationId xmlns:p14="http://schemas.microsoft.com/office/powerpoint/2010/main" val="2960720962"/>
      </p:ext>
    </p:extLst>
  </p:cSld>
  <p:clrMapOvr>
    <a:masterClrMapping/>
  </p:clrMapOvr>
  <mc:AlternateContent xmlns:mc="http://schemas.openxmlformats.org/markup-compatibility/2006" xmlns:p14="http://schemas.microsoft.com/office/powerpoint/2010/main">
    <mc:Choice Requires="p14">
      <p:transition spd="slow" p14:dur="2000" advTm="31536"/>
    </mc:Choice>
    <mc:Fallback xmlns="">
      <p:transition spd="slow" advTm="3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howEvtLst>
    </p:ext>
  </p:extLst>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TotalTime>
  <Words>705</Words>
  <Application>Microsoft Office PowerPoint</Application>
  <PresentationFormat>Экран (4:3)</PresentationFormat>
  <Paragraphs>56</Paragraphs>
  <Slides>11</Slides>
  <Notes>0</Notes>
  <HiddenSlides>0</HiddenSlides>
  <MMClips>4</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Учетная запись Майкрософт</dc:creator>
  <cp:lastModifiedBy>Admin</cp:lastModifiedBy>
  <cp:revision>57</cp:revision>
  <dcterms:created xsi:type="dcterms:W3CDTF">2020-04-15T18:06:13Z</dcterms:created>
  <dcterms:modified xsi:type="dcterms:W3CDTF">2020-04-20T06:00:22Z</dcterms:modified>
</cp:coreProperties>
</file>