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0" r:id="rId4"/>
    <p:sldId id="269" r:id="rId5"/>
    <p:sldId id="266" r:id="rId6"/>
    <p:sldId id="263" r:id="rId7"/>
    <p:sldId id="271" r:id="rId8"/>
    <p:sldId id="272" r:id="rId9"/>
    <p:sldId id="257" r:id="rId10"/>
    <p:sldId id="267" r:id="rId11"/>
    <p:sldId id="264" r:id="rId12"/>
    <p:sldId id="273" r:id="rId13"/>
    <p:sldId id="265" r:id="rId14"/>
    <p:sldId id="274" r:id="rId15"/>
    <p:sldId id="259" r:id="rId16"/>
    <p:sldId id="275" r:id="rId17"/>
    <p:sldId id="258" r:id="rId18"/>
    <p:sldId id="276" r:id="rId19"/>
    <p:sldId id="260" r:id="rId20"/>
    <p:sldId id="277" r:id="rId21"/>
    <p:sldId id="262" r:id="rId22"/>
    <p:sldId id="261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E630-5466-4D2B-928A-DD2D54258A8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5B18-5FF3-42BA-8D7B-D3020537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s://img3.goodfon.ru/original/1920x1200/5/84/risunok-nemcy-22-iyunya-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 rot="19634731">
            <a:off x="-864819" y="2358262"/>
            <a:ext cx="104775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А ЗАВТРА БЫЛА ВОЙНА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815408" y="5903893"/>
            <a:ext cx="5328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МБУК ЦБС г. Гуково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Детская библиотека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№5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60648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Виртуальная выставка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 descr="https://mk.kbr.ru/wp-content/uploads/2019/12/Logotip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224136" cy="1411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hototass1.cdnvideo.ru/width/1200_4ce85301/tass/m2/np/uploads/i/20190622/94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744056" cy="3024336"/>
          </a:xfrm>
          <a:prstGeom prst="rect">
            <a:avLst/>
          </a:prstGeom>
          <a:noFill/>
        </p:spPr>
      </p:pic>
      <p:pic>
        <p:nvPicPr>
          <p:cNvPr id="24580" name="Picture 4" descr="https://express-novosti.ru/images/images/5cf20bcb519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6667500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6206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Козлов Ю. А. Новобранцы</a:t>
            </a:r>
            <a:r>
              <a:rPr lang="ru-RU" sz="2800" b="1" dirty="0">
                <a:solidFill>
                  <a:srgbClr val="FF0000"/>
                </a:solidFill>
              </a:rPr>
              <a:t>: Повесть[Текст]/Ю.Козлов.- М.: Современник, 1985.-288с.</a:t>
            </a:r>
          </a:p>
        </p:txBody>
      </p:sp>
      <p:pic>
        <p:nvPicPr>
          <p:cNvPr id="21506" name="Picture 2" descr="http://st2.prosto.im/cache/st2/1/2/3/2/1232945/1232945_23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168352" cy="4680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43200" y="3573016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повестях калининского прозаика Юрия Козлова с художественной достоверностью прослеживается судьба героев с их детства до времени суровых испытаний в годы Великой Отечественной войны, когда они, еще не переступив порога юности, добиваются призыва в армию и достойно заменяют погибших на полях сражений отцов и старших братьев.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4818" name="Picture 2" descr="https://topwar.ru/uploads/posts/2015-06/1434998666_02_600_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715000" cy="3810000"/>
          </a:xfrm>
          <a:prstGeom prst="rect">
            <a:avLst/>
          </a:prstGeom>
          <a:noFill/>
        </p:spPr>
      </p:pic>
      <p:pic>
        <p:nvPicPr>
          <p:cNvPr id="34820" name="Picture 4" descr="https://img-fotki.yandex.ru/get/5002/225044291.f8/0_fad92_65701dd6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168579"/>
            <a:ext cx="6283849" cy="444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332656"/>
            <a:ext cx="4932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Симонов К. М. Живые и мертвые</a:t>
            </a:r>
            <a:r>
              <a:rPr lang="ru-RU" sz="2800" dirty="0">
                <a:solidFill>
                  <a:srgbClr val="FF0000"/>
                </a:solidFill>
              </a:rPr>
              <a:t>: </a:t>
            </a:r>
            <a:r>
              <a:rPr lang="ru-RU" sz="2800" b="1" dirty="0">
                <a:solidFill>
                  <a:srgbClr val="FF0000"/>
                </a:solidFill>
              </a:rPr>
              <a:t>Роман в 3-х </a:t>
            </a:r>
            <a:r>
              <a:rPr lang="ru-RU" sz="2800" b="1" dirty="0" smtClean="0">
                <a:solidFill>
                  <a:srgbClr val="FF0000"/>
                </a:solidFill>
              </a:rPr>
              <a:t>кн. </a:t>
            </a:r>
            <a:r>
              <a:rPr lang="ru-RU" sz="2800" b="1" dirty="0">
                <a:solidFill>
                  <a:srgbClr val="FF0000"/>
                </a:solidFill>
              </a:rPr>
              <a:t>Кн.1. Живые и мертвые[Текст]/К. Симонов.- М.: Просвещение, 1982.- 384 с. – (Школ. б-ка</a:t>
            </a:r>
            <a:r>
              <a:rPr lang="ru-RU" sz="2800" b="1" dirty="0" smtClean="0">
                <a:solidFill>
                  <a:srgbClr val="FF0000"/>
                </a:solidFill>
              </a:rPr>
              <a:t>).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im0-tub-ru.yandex.net/i?id=5c72dc8c84e7ed3c895ef5cdc1f380b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44416" cy="499255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95936" y="2636912"/>
            <a:ext cx="49685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Живые и мертвые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это первый роман из одноименной трилогии-эпопеи писателя Константина Симонова,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Роман охватывает первые, самые страшные месяцы войны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начиная со вторжения немецко-фашистских войск в Советский Союз и заканчивая декабрем 1941-го, когда Красная Армия встретила противника под Москвой и нанесла контрудар.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5892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первой книге </a:t>
            </a:r>
            <a:r>
              <a:rPr lang="ru-RU" b="1" dirty="0"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"Живые и мертвые" </a:t>
            </a:r>
            <a:r>
              <a:rPr lang="ru-RU" b="1" dirty="0"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показан эпизод лета 1941 года, когда 338-й стрелковый полк под командованием полковника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Кутепова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остановил немецкое наступление, уничтожив 9 танков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Буйничском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поле.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3794" name="Picture 2" descr="https://cdn.photosight.ru/img/f/6ff/5583340_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3928" y="260648"/>
            <a:ext cx="480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Чуковский </a:t>
            </a:r>
            <a:r>
              <a:rPr lang="ru-RU" sz="2800" b="1" u="sng" dirty="0" smtClean="0">
                <a:solidFill>
                  <a:srgbClr val="FF0000"/>
                </a:solidFill>
              </a:rPr>
              <a:t>Н. К. Балтийское небо</a:t>
            </a:r>
            <a:r>
              <a:rPr lang="en-US" sz="2800" b="1" dirty="0" smtClean="0">
                <a:solidFill>
                  <a:srgbClr val="FF0000"/>
                </a:solidFill>
              </a:rPr>
              <a:t>[</a:t>
            </a:r>
            <a:r>
              <a:rPr lang="ru-RU" sz="2800" b="1" dirty="0" smtClean="0">
                <a:solidFill>
                  <a:srgbClr val="FF0000"/>
                </a:solidFill>
              </a:rPr>
              <a:t>Текст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ru-RU" sz="2800" b="1" dirty="0" smtClean="0">
                <a:solidFill>
                  <a:srgbClr val="FF0000"/>
                </a:solidFill>
              </a:rPr>
              <a:t>/ Н. Чуковский.— </a:t>
            </a:r>
            <a:r>
              <a:rPr lang="ru-RU" sz="2800" b="1" dirty="0">
                <a:solidFill>
                  <a:srgbClr val="FF0000"/>
                </a:solidFill>
              </a:rPr>
              <a:t>Л.: </a:t>
            </a:r>
            <a:r>
              <a:rPr lang="ru-RU" sz="2800" b="1" dirty="0" err="1" smtClean="0">
                <a:solidFill>
                  <a:srgbClr val="FF0000"/>
                </a:solidFill>
              </a:rPr>
              <a:t>Лениздат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>
                <a:solidFill>
                  <a:srgbClr val="FF0000"/>
                </a:solidFill>
              </a:rPr>
              <a:t>1957. — 535 с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s://findtovar.xyz/image/1/6209470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24" y="260647"/>
            <a:ext cx="3184456" cy="4983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896" y="1916832"/>
            <a:ext cx="51125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Знаменитая книга </a:t>
            </a:r>
            <a:r>
              <a:rPr lang="ru-RU" sz="2200" b="1" dirty="0" smtClean="0">
                <a:solidFill>
                  <a:srgbClr val="002060"/>
                </a:solidFill>
              </a:rPr>
              <a:t>Н.Чуковского </a:t>
            </a:r>
            <a:r>
              <a:rPr lang="ru-RU" sz="2200" b="1" dirty="0">
                <a:solidFill>
                  <a:srgbClr val="002060"/>
                </a:solidFill>
              </a:rPr>
              <a:t>"Балтийское небо" о судьбе эскадрильи истребителей И-16 под командованием капитана </a:t>
            </a:r>
            <a:r>
              <a:rPr lang="ru-RU" sz="2200" b="1" dirty="0" err="1">
                <a:solidFill>
                  <a:srgbClr val="002060"/>
                </a:solidFill>
              </a:rPr>
              <a:t>Рассохина</a:t>
            </a:r>
            <a:r>
              <a:rPr lang="ru-RU" sz="2200" b="1" dirty="0">
                <a:solidFill>
                  <a:srgbClr val="002060"/>
                </a:solidFill>
              </a:rPr>
              <a:t> - одна из лучших и правдивых книг о войне.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149080"/>
            <a:ext cx="67687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Это роман о Ленинграде, о первых месяцах блокады ,о военных буднях блокадного города, его защитников и жителей, каждый день которых был по-своему героическим, о том, как воевали летчики, влюблялись, погибали, как их дело продолжали боевые товарищи, как рождалась и крепла вера в грядущую победу.</a:t>
            </a:r>
            <a:endParaRPr lang="ru-RU" sz="2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2772" name="Picture 4" descr="https://content-14.foto.my.mail.ru/community/aviamuseum/_groupsphoto/h-1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538" y="188640"/>
            <a:ext cx="5875393" cy="4320480"/>
          </a:xfrm>
          <a:prstGeom prst="rect">
            <a:avLst/>
          </a:prstGeom>
          <a:noFill/>
        </p:spPr>
      </p:pic>
      <p:pic>
        <p:nvPicPr>
          <p:cNvPr id="7" name="Picture 2" descr="https://sdelanounas.ru/i/y/2/r/f_Y2RuLmZpc2hraS5uZXQvdXBsb2FkL3Bvc3QvMjAxNy8xMi8xMS8yNDU0OTk3LzhiZjA1ZTU3OGY0NmNmMThiYTA2NmVkZTdlNGUzZjI5LmpwZz9fX2lkPTEwNjEwOQ==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5724128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57600" y="0"/>
            <a:ext cx="58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Бакланов Г.Я. Июль </a:t>
            </a:r>
            <a:r>
              <a:rPr lang="ru-RU" sz="2800" b="1" u="sng" dirty="0">
                <a:solidFill>
                  <a:srgbClr val="FF0000"/>
                </a:solidFill>
              </a:rPr>
              <a:t>41 года </a:t>
            </a:r>
            <a:r>
              <a:rPr lang="ru-RU" sz="2800" b="1" dirty="0">
                <a:solidFill>
                  <a:srgbClr val="FF0000"/>
                </a:solidFill>
              </a:rPr>
              <a:t>[Текст] : роман / </a:t>
            </a:r>
            <a:r>
              <a:rPr lang="ru-RU" sz="2800" b="1" dirty="0" smtClean="0">
                <a:solidFill>
                  <a:srgbClr val="FF0000"/>
                </a:solidFill>
              </a:rPr>
              <a:t>Г. </a:t>
            </a:r>
            <a:r>
              <a:rPr lang="ru-RU" sz="2800" b="1" dirty="0">
                <a:solidFill>
                  <a:srgbClr val="FF0000"/>
                </a:solidFill>
              </a:rPr>
              <a:t>Бакланов. - </a:t>
            </a:r>
            <a:r>
              <a:rPr lang="ru-RU" sz="2800" b="1" dirty="0" smtClean="0">
                <a:solidFill>
                  <a:srgbClr val="FF0000"/>
                </a:solidFill>
              </a:rPr>
              <a:t>Москва: </a:t>
            </a:r>
            <a:r>
              <a:rPr lang="ru-RU" sz="2800" b="1" dirty="0" err="1">
                <a:solidFill>
                  <a:srgbClr val="FF0000"/>
                </a:solidFill>
              </a:rPr>
              <a:t>Терра-Книжный</a:t>
            </a:r>
            <a:r>
              <a:rPr lang="ru-RU" sz="2800" b="1" dirty="0">
                <a:solidFill>
                  <a:srgbClr val="FF0000"/>
                </a:solidFill>
              </a:rPr>
              <a:t> клуб, 2004. - 236 с. - (Великая </a:t>
            </a:r>
            <a:r>
              <a:rPr lang="ru-RU" sz="2800" b="1" dirty="0" smtClean="0">
                <a:solidFill>
                  <a:srgbClr val="FF0000"/>
                </a:solidFill>
              </a:rPr>
              <a:t>Отечественная</a:t>
            </a:r>
            <a:r>
              <a:rPr lang="ru-RU" sz="2800" b="1" dirty="0" smtClean="0">
                <a:solidFill>
                  <a:srgbClr val="FF0000"/>
                </a:solidFill>
              </a:rPr>
              <a:t>).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s://ozon-st.cdn.ngenix.net/multimedia/1005428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952328" cy="4464496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31840" y="1844824"/>
            <a:ext cx="58326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ea typeface="Calibri" pitchFamily="34" charset="0"/>
                <a:cs typeface="Arial" pitchFamily="34" charset="0"/>
              </a:rPr>
              <a:t>В романе "Июль41 года" Г.Бакланов повествует о горьких событиях начала войны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Герои романа разные: русские , украинцы, евреи, татары, молодые и старые, убежденные коммунисты и сомневающиеся в честности Партии. Их объединяло одно - необходимость встать на защиту своей страны, детей и их будущего. Кроме любви к Родине, этими людьми двигала солдатская доблесть, которую они отстояли.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26784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Без связи, без снаряжения, рискуя оказаться "пленниками" особого отдела, эти люди совершили подвиг -задержали фашистскую армию. План по молниеносному захвату Советского Союза "Блицкриг" был сорван. За тяжелым поражением последовала первая победа.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1746" name="Picture 2" descr="https://avatars.mds.yandex.net/get-zen_doc/61014/pub_5b9008b3adeb8200aa3ac61c_5b9008c0602fad00ad9a557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572500" cy="6143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260648"/>
            <a:ext cx="4788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 </a:t>
            </a:r>
            <a:r>
              <a:rPr lang="ru-RU" sz="2800" b="1" u="sng" dirty="0">
                <a:solidFill>
                  <a:srgbClr val="FF0000"/>
                </a:solidFill>
              </a:rPr>
              <a:t>Курочкин В. На войне как на войне</a:t>
            </a:r>
            <a:r>
              <a:rPr lang="ru-RU" sz="2800" b="1" dirty="0" smtClean="0">
                <a:solidFill>
                  <a:srgbClr val="FF0000"/>
                </a:solidFill>
              </a:rPr>
              <a:t>: Повесть</a:t>
            </a:r>
            <a:r>
              <a:rPr lang="en-US" sz="2800" b="1" dirty="0" smtClean="0">
                <a:solidFill>
                  <a:srgbClr val="FF0000"/>
                </a:solidFill>
              </a:rPr>
              <a:t>[</a:t>
            </a:r>
            <a:r>
              <a:rPr lang="ru-RU" sz="2800" b="1" dirty="0" smtClean="0">
                <a:solidFill>
                  <a:srgbClr val="FF0000"/>
                </a:solidFill>
              </a:rPr>
              <a:t>Текст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ru-RU" sz="2800" b="1" dirty="0" smtClean="0">
                <a:solidFill>
                  <a:srgbClr val="FF0000"/>
                </a:solidFill>
              </a:rPr>
              <a:t>/ </a:t>
            </a:r>
            <a:r>
              <a:rPr lang="ru-RU" sz="2800" b="1" dirty="0">
                <a:solidFill>
                  <a:srgbClr val="FF0000"/>
                </a:solidFill>
              </a:rPr>
              <a:t>В. Курочкин. </a:t>
            </a:r>
            <a:r>
              <a:rPr lang="ru-RU" sz="2800" b="1" dirty="0" smtClean="0">
                <a:solidFill>
                  <a:srgbClr val="FF0000"/>
                </a:solidFill>
              </a:rPr>
              <a:t>- Л</a:t>
            </a:r>
            <a:r>
              <a:rPr lang="ru-RU" sz="2800" b="1" dirty="0">
                <a:solidFill>
                  <a:srgbClr val="FF0000"/>
                </a:solidFill>
              </a:rPr>
              <a:t>.:Дет.лит.,1980. ─ 160с.</a:t>
            </a:r>
          </a:p>
        </p:txBody>
      </p:sp>
      <p:pic>
        <p:nvPicPr>
          <p:cNvPr id="3074" name="Picture 2" descr="https://ozon-st.cdn.ngenix.net/multimedia/c600/1010117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744416" cy="532859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87824" y="1988840"/>
            <a:ext cx="594015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Повесть рассказывает о нескольких днях жизни на войне экипажа самоходной артиллерийской установки (СУ – 85); о взаимоотношениях молодого командира установки, вчерашнего деревенского паренька Саши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Малешкина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с экипажем.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На войне как на войне: смертельная опасность, тяжелый труд, минуты отдыха, сменяющиеся изнуряющими боями, где кровь, смерть на каждом шагу,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холод самоходки, заменившей дом.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78078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b="1" dirty="0">
                <a:ea typeface="Times New Roman" pitchFamily="18" charset="0"/>
                <a:cs typeface="Arial" pitchFamily="34" charset="0"/>
              </a:rPr>
              <a:t>На войне как на войне» В.А. Курочкина – один из лучших примеров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«лейтенантской» </a:t>
            </a:r>
            <a:r>
              <a:rPr lang="ru-RU" sz="2000" b="1" dirty="0">
                <a:ea typeface="Times New Roman" pitchFamily="18" charset="0"/>
                <a:cs typeface="Arial" pitchFamily="34" charset="0"/>
              </a:rPr>
              <a:t>прозы, написанной со знанием войны и героики во всех аспектах.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1.goodfon.ru/original/1400x1050/3/23/flying-army-voyna-samo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9552" y="2132856"/>
            <a:ext cx="8316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StamperBrk" pitchFamily="82" charset="-52"/>
                <a:ea typeface="Calibri" pitchFamily="34" charset="0"/>
                <a:cs typeface="Times New Roman" pitchFamily="18" charset="0"/>
              </a:rPr>
              <a:t>22 ИЮНЯ 1941 Г.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501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Вздыбили землю снаряды.</a:t>
            </a:r>
          </a:p>
          <a:p>
            <a:pPr algn="ctr"/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Рухнула наземь сосна.</a:t>
            </a:r>
          </a:p>
          <a:p>
            <a:pPr algn="ctr"/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Рокот моторов</a:t>
            </a:r>
          </a:p>
          <a:p>
            <a:pPr algn="ctr"/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Сквозь гул канонады —</a:t>
            </a:r>
          </a:p>
          <a:p>
            <a:pPr algn="ctr"/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Так </a:t>
            </a:r>
            <a:r>
              <a:rPr lang="ru-RU" sz="2400" b="1" dirty="0" err="1">
                <a:solidFill>
                  <a:schemeClr val="bg1">
                    <a:lumMod val="65000"/>
                  </a:schemeClr>
                </a:solidFill>
              </a:rPr>
              <a:t>началася</a:t>
            </a:r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 война.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22" name="Picture 2" descr="https://avatars.mds.yandex.net/get-zen_doc/128694/pub_5d8efa150ce57b00ada1a166_5d8efd106f5f6f00b0f9d4a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14" y="332656"/>
            <a:ext cx="861986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476672"/>
            <a:ext cx="514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Воробьев </a:t>
            </a:r>
            <a:r>
              <a:rPr lang="ru-RU" sz="2800" b="1" dirty="0">
                <a:solidFill>
                  <a:srgbClr val="FF0000"/>
                </a:solidFill>
              </a:rPr>
              <a:t>К. Д. Убиты под Москвой; Это мы, господи!.: </a:t>
            </a:r>
            <a:r>
              <a:rPr lang="ru-RU" sz="2800" b="1" dirty="0" smtClean="0">
                <a:solidFill>
                  <a:srgbClr val="FF0000"/>
                </a:solidFill>
              </a:rPr>
              <a:t>Повести</a:t>
            </a:r>
            <a:r>
              <a:rPr lang="en-US" sz="2800" b="1" dirty="0" smtClean="0">
                <a:solidFill>
                  <a:srgbClr val="FF0000"/>
                </a:solidFill>
              </a:rPr>
              <a:t>[</a:t>
            </a:r>
            <a:r>
              <a:rPr lang="ru-RU" sz="2800" b="1" dirty="0" smtClean="0">
                <a:solidFill>
                  <a:srgbClr val="FF0000"/>
                </a:solidFill>
              </a:rPr>
              <a:t>Текст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/ </a:t>
            </a:r>
            <a:r>
              <a:rPr lang="ru-RU" sz="2800" b="1" dirty="0" smtClean="0">
                <a:solidFill>
                  <a:srgbClr val="FF0000"/>
                </a:solidFill>
              </a:rPr>
              <a:t>К. Воробьев. </a:t>
            </a:r>
            <a:r>
              <a:rPr lang="ru-RU" sz="2800" b="1" dirty="0">
                <a:solidFill>
                  <a:srgbClr val="FF0000"/>
                </a:solidFill>
              </a:rPr>
              <a:t>- М.: Художественная литература, 1987. - 159с. </a:t>
            </a:r>
          </a:p>
        </p:txBody>
      </p:sp>
      <p:pic>
        <p:nvPicPr>
          <p:cNvPr id="1026" name="Picture 2" descr="https://books.gukit.ru/cgi-bin/irbis64r_12/cgiirbis_64.exe?LNG=&amp;C21COM=3&amp;P21DBN=EKGUKIT&amp;I21DBN=EKGUKIT&amp;BINARY_RESOURCE_OCC=1&amp;BINARY_RESOURCE_MFN=32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456384" cy="475252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19872" y="2675965"/>
            <a:ext cx="54006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 повести «Убиты под Москвой» описан эпизод из битвы за Москву. Учебной роте кремлёвских курсантов предстоит вступить в первый в своей истории бой с фашистами.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 этих текстах - предельно правдивый, непредвзятый, зачастую шокирующий взгляд очевидца, участвовавшего в боях под Москвой зимой 1941 года, прошедшего все ужасы плена и фашистского концлагеря.</a:t>
            </a:r>
            <a:endParaRPr kumimoji="0" lang="ru-RU" sz="23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 descr="http://xn----ctbfec2cbbxt5b.xn--p1ai/images/cms/data/2019_iyun/77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69548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542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Застыли ели в карауле,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Синь неба мирного ясна.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Идут года. В тревожном гуле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Осталась далеко война.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Но здесь, у граней обелиска,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В молчанье голову склонив,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Мы слышим грохот танков близко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И рвущий душу бомб разрыв.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Мы видим их - солдат России,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Что в тот далёкий грозный час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Своею жизнью заплатили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За счастье светлое для нас...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6866" name="AutoShape 2" descr="https://world-photo.ru/wp-content/uploads/mogila-neizvestnogo-soldat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world-photo.ru/wp-content/uploads/mogila-neizvestnogo-soldat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https://pbs.twimg.com/media/C_Sq2UwXUAAAqbg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09933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https://s1.1zoom.me/b5050/744/305861-alexfas01_3840x2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519990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https://pbs.twimg.com/media/CtOL64nWYAQ6HXV.jpg: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60648"/>
            <a:ext cx="4286202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1400" y="28529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 Никто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не забыт и ничто не забыто!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ramond" pitchFamily="18" charset="0"/>
              </a:rPr>
              <a:t>Составитель: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ramond" pitchFamily="18" charset="0"/>
              </a:rPr>
              <a:t>Заведующий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ramond" pitchFamily="18" charset="0"/>
              </a:rPr>
              <a:t>детской библиотекой № 5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ramond" pitchFamily="18" charset="0"/>
              </a:rPr>
              <a:t>г. Гуково</a:t>
            </a:r>
          </a:p>
          <a:p>
            <a:pPr algn="ctr"/>
            <a:r>
              <a:rPr lang="ru-RU" sz="4400" b="1" dirty="0" err="1" smtClean="0">
                <a:solidFill>
                  <a:srgbClr val="002060"/>
                </a:solidFill>
                <a:latin typeface="Garamond" pitchFamily="18" charset="0"/>
              </a:rPr>
              <a:t>Глухова</a:t>
            </a:r>
            <a:r>
              <a:rPr lang="ru-RU" sz="4400" b="1" dirty="0" smtClean="0">
                <a:solidFill>
                  <a:srgbClr val="002060"/>
                </a:solidFill>
                <a:latin typeface="Garamond" pitchFamily="18" charset="0"/>
              </a:rPr>
              <a:t> М. В.</a:t>
            </a:r>
            <a:endParaRPr lang="ru-RU" sz="44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рассвете 22 июня 1941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года утренняя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тишина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была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нарушена грохотом артиллерийской канонады и взрывами падающих с неба бомб. Гитлеровская Германия, вероломно напав на нашу Родину, приступила к осуществлению своей чудовищной цели: уничтожить советское государство, истребить миллионы людей, поработить народы СССР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94116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Началась невиданная по своим размахам и ожесточенности война, вошедшая в историю как Великая Отечественная </a:t>
            </a:r>
            <a:r>
              <a:rPr lang="ru-RU" sz="2400" b="1" dirty="0" smtClean="0"/>
              <a:t> война. Война</a:t>
            </a:r>
            <a:r>
              <a:rPr lang="ru-RU" sz="2400" b="1" dirty="0"/>
              <a:t>, длившаяся 1418 дней и ночей и унесшая более 25 </a:t>
            </a:r>
            <a:r>
              <a:rPr lang="ru-RU" sz="2400" b="1" dirty="0" smtClean="0"/>
              <a:t>млн. </a:t>
            </a:r>
            <a:r>
              <a:rPr lang="ru-RU" sz="2400" b="1" dirty="0"/>
              <a:t>жизней советских людей. </a:t>
            </a:r>
          </a:p>
        </p:txBody>
      </p:sp>
      <p:pic>
        <p:nvPicPr>
          <p:cNvPr id="26630" name="Picture 6" descr="https://topwar.ru/uploads/posts/2019-01/15480875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74441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365104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Одним из первых принял на себя удар немецкой армии  </a:t>
            </a:r>
            <a:r>
              <a:rPr lang="ru-RU" sz="2800" b="1" dirty="0"/>
              <a:t>г</a:t>
            </a:r>
            <a:r>
              <a:rPr lang="ru-RU" sz="2800" b="1" dirty="0" smtClean="0"/>
              <a:t>арнизон Брестской крепости. Мужество и героизм ее защитников навеки вписаны в аналоги мировой истории, которую невозможно забыть или переврать.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7654" name="Picture 6" descr="https://avatars.mds.yandex.net/get-zen_doc/1574327/pub_5e296d849c944600ba42a798_5e297a42ecfb8000b92cc00f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382000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3554" name="Picture 2" descr="https://img5tv.cdnvideo.ru/webp/shared/files/201906/1_937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7056784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78904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Неожиданный </a:t>
            </a:r>
            <a:r>
              <a:rPr lang="ru-RU" sz="2400" b="1" dirty="0"/>
              <a:t>штурм крепости начался в 4 часа ранним утром 22 июня 1941 года ураганным артиллерийским огнем.</a:t>
            </a:r>
          </a:p>
          <a:p>
            <a:r>
              <a:rPr lang="ru-RU" sz="2400" b="1" dirty="0"/>
              <a:t> </a:t>
            </a:r>
            <a:r>
              <a:rPr lang="ru-RU" sz="2400" b="1" dirty="0" smtClean="0"/>
              <a:t>Прицельный </a:t>
            </a:r>
            <a:r>
              <a:rPr lang="ru-RU" sz="2400" b="1" dirty="0"/>
              <a:t>и сокрушительный огонь уничтожил склады боеприпасов и повредил линии связи. Гарнизон сразу понес значительные потери в живой силе.</a:t>
            </a:r>
          </a:p>
          <a:p>
            <a:pPr algn="r"/>
            <a:r>
              <a:rPr lang="ru-RU" sz="2400" b="1" dirty="0"/>
              <a:t> </a:t>
            </a:r>
            <a:r>
              <a:rPr lang="ru-RU" sz="2400" b="1" dirty="0" smtClean="0"/>
              <a:t>Результатом </a:t>
            </a:r>
            <a:r>
              <a:rPr lang="ru-RU" sz="2400" b="1" dirty="0"/>
              <a:t>этой атаки был разрушен водопровод, что в дальнейшем значительно усложнило положение защитников крепости.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692696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Смирнов С.С. Брестская крепость[Текст</a:t>
            </a:r>
            <a:r>
              <a:rPr lang="ru-RU" sz="2800" b="1" dirty="0">
                <a:solidFill>
                  <a:srgbClr val="FF0000"/>
                </a:solidFill>
              </a:rPr>
              <a:t>]/С.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Смирнов</a:t>
            </a:r>
            <a:r>
              <a:rPr lang="ru-RU" sz="2800" b="1" dirty="0" smtClean="0">
                <a:solidFill>
                  <a:srgbClr val="FF0000"/>
                </a:solidFill>
              </a:rPr>
              <a:t>. - М</a:t>
            </a:r>
            <a:r>
              <a:rPr lang="ru-RU" sz="2800" b="1" dirty="0">
                <a:solidFill>
                  <a:srgbClr val="FF0000"/>
                </a:solidFill>
              </a:rPr>
              <a:t>.: Советская Россия, </a:t>
            </a:r>
            <a:r>
              <a:rPr lang="ru-RU" sz="2800" b="1" dirty="0" smtClean="0">
                <a:solidFill>
                  <a:srgbClr val="FF0000"/>
                </a:solidFill>
              </a:rPr>
              <a:t>1990.-400 с. - (Подвиг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s://cdn1.ozone.ru/multimedia/1003594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030842" cy="4725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01317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Фашисты рассчитывали захватить крепость за несколько часов. </a:t>
            </a:r>
            <a:r>
              <a:rPr lang="ru-RU" sz="2400" b="1" dirty="0" smtClean="0"/>
              <a:t> Но ее защитники держали оборону почти два месяца. Ничто </a:t>
            </a:r>
            <a:r>
              <a:rPr lang="ru-RU" sz="2400" b="1" dirty="0"/>
              <a:t>не могло сломить несгибаемую волю и мужество бессменного гарнизона: ни голод, ни жажда, ни </a:t>
            </a:r>
            <a:r>
              <a:rPr lang="ru-RU" sz="2400" b="1" dirty="0" smtClean="0"/>
              <a:t>потери.</a:t>
            </a:r>
            <a:endParaRPr lang="ru-RU" sz="2400" b="1" dirty="0"/>
          </a:p>
        </p:txBody>
      </p:sp>
      <p:pic>
        <p:nvPicPr>
          <p:cNvPr id="8" name="Picture 4" descr="https://www.goldmir.net/uploads/kino/film/2778/photo_28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92896"/>
            <a:ext cx="495570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В музее Брестской крепости рассказывают легенду о советском солдате, который продолжал сражаться один, на протяжении 10 месяцев не подпуская немцев к развалинам крепости. </a:t>
            </a: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8674" name="Picture 2" descr="https://avatars.mds.yandex.net/get-pdb/2473946/aba61bd4-2247-4ce9-a0a1-119131c0c4f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96855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" name="Picture 5" descr="https://ruspekh.ru/images/articles/44955/2019-01-18-382_76630-7_749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5400600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200" b="1" i="1" dirty="0" smtClean="0">
                <a:solidFill>
                  <a:schemeClr val="bg1"/>
                </a:solidFill>
              </a:rPr>
              <a:t>Немцы по радио говорили, что Москва захвачена, советская армия разбита, обещали ему замечательную, сытую жизнь. Но, как только фашисты подходили к руинам, он  отвечал им  огнем. </a:t>
            </a:r>
          </a:p>
          <a:p>
            <a:r>
              <a:rPr lang="ru-RU" sz="2200" b="1" i="1" dirty="0">
                <a:solidFill>
                  <a:schemeClr val="bg1"/>
                </a:solidFill>
              </a:rPr>
              <a:t> </a:t>
            </a:r>
            <a:r>
              <a:rPr lang="ru-RU" sz="2200" b="1" i="1" dirty="0" smtClean="0">
                <a:solidFill>
                  <a:schemeClr val="bg1"/>
                </a:solidFill>
              </a:rPr>
              <a:t>                                         Но однажды он вышел. </a:t>
            </a:r>
          </a:p>
          <a:p>
            <a:pPr algn="ctr"/>
            <a:r>
              <a:rPr lang="ru-RU" sz="2200" b="1" i="1" dirty="0">
                <a:solidFill>
                  <a:schemeClr val="bg1"/>
                </a:solidFill>
              </a:rPr>
              <a:t> </a:t>
            </a:r>
            <a:r>
              <a:rPr lang="ru-RU" sz="2200" b="1" i="1" dirty="0" smtClean="0">
                <a:solidFill>
                  <a:schemeClr val="bg1"/>
                </a:solidFill>
              </a:rPr>
              <a:t>  Это был худой, изможденный человек, совершенно седой и слепой. 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276872"/>
            <a:ext cx="29523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вопрос фашистов: «Кто вы? Назовите свою фамилию, звание», он ответил: «Я -русский  солдат». </a:t>
            </a:r>
            <a:r>
              <a:rPr lang="ru-RU" sz="2300" b="1" i="1" dirty="0" smtClean="0"/>
              <a:t>Потрясенные мужеством советского солдата, немцы выстроились в шеренгу, а офицер отдал честь. </a:t>
            </a:r>
            <a:endParaRPr lang="ru-RU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31/a6/52/31a65299e85d497cb2d55c6ed61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1196752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Васильев Б. </a:t>
            </a:r>
            <a:r>
              <a:rPr lang="ru-RU" sz="2800" b="1" u="sng" dirty="0" smtClean="0">
                <a:solidFill>
                  <a:srgbClr val="FF0000"/>
                </a:solidFill>
              </a:rPr>
              <a:t>Л. В </a:t>
            </a:r>
            <a:r>
              <a:rPr lang="ru-RU" sz="2800" b="1" u="sng" dirty="0">
                <a:solidFill>
                  <a:srgbClr val="FF0000"/>
                </a:solidFill>
              </a:rPr>
              <a:t>списках не </a:t>
            </a:r>
            <a:r>
              <a:rPr lang="ru-RU" sz="2800" b="1" u="sng" dirty="0" smtClean="0">
                <a:solidFill>
                  <a:srgbClr val="FF0000"/>
                </a:solidFill>
              </a:rPr>
              <a:t>значился</a:t>
            </a:r>
            <a:r>
              <a:rPr lang="ru-RU" sz="2800" b="1" dirty="0" smtClean="0">
                <a:solidFill>
                  <a:srgbClr val="FF0000"/>
                </a:solidFill>
              </a:rPr>
              <a:t>: Роман[Текст</a:t>
            </a:r>
            <a:r>
              <a:rPr lang="ru-RU" sz="2800" b="1" dirty="0">
                <a:solidFill>
                  <a:srgbClr val="FF0000"/>
                </a:solidFill>
              </a:rPr>
              <a:t>]/Б. </a:t>
            </a:r>
            <a:r>
              <a:rPr lang="ru-RU" sz="2800" b="1" dirty="0" smtClean="0">
                <a:solidFill>
                  <a:srgbClr val="FF0000"/>
                </a:solidFill>
              </a:rPr>
              <a:t>Васильев </a:t>
            </a:r>
            <a:r>
              <a:rPr lang="ru-RU" sz="2800" b="1" dirty="0">
                <a:solidFill>
                  <a:srgbClr val="FF0000"/>
                </a:solidFill>
              </a:rPr>
              <a:t>.-М.: Дет.лит., 1986.-223 с</a:t>
            </a:r>
            <a:r>
              <a:rPr lang="ru-RU" sz="2800" b="1" dirty="0" smtClean="0">
                <a:solidFill>
                  <a:srgbClr val="FF0000"/>
                </a:solidFill>
              </a:rPr>
              <a:t>., ил. – (Военная б-ка школьника. Библиотечная серия</a:t>
            </a:r>
            <a:r>
              <a:rPr lang="ru-RU" sz="2800" b="1" dirty="0" smtClean="0">
                <a:solidFill>
                  <a:srgbClr val="FF0000"/>
                </a:solidFill>
              </a:rPr>
              <a:t>).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http://vesvladivostok.ru/stati3/1020/foto161/109846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744416" cy="5256584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60648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На основе этой легенды  написан роман. Автор,  Б. Васильев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назвал его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«В списках не значился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830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Admin</cp:lastModifiedBy>
  <cp:revision>139</cp:revision>
  <dcterms:created xsi:type="dcterms:W3CDTF">2020-06-17T05:48:58Z</dcterms:created>
  <dcterms:modified xsi:type="dcterms:W3CDTF">2020-06-18T11:25:41Z</dcterms:modified>
</cp:coreProperties>
</file>