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hyperlink" Target="https://www.film.ru/movies/matild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king.ru/books/child-/child-tale/232193-mihael-ende-beskonechnaya-kniga.html" TargetMode="External"/><Relationship Id="rId5" Type="http://schemas.openxmlformats.org/officeDocument/2006/relationships/hyperlink" Target="https://www.bookol.ru/detskoe/detskaya_literatura_prochee/248653/fulltext.htm" TargetMode="External"/><Relationship Id="rId4" Type="http://schemas.openxmlformats.org/officeDocument/2006/relationships/hyperlink" Target="https://www.bookol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5616" y="713021"/>
            <a:ext cx="3357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Детская библиотека №5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г. Гуково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Segoe Script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16016" y="1340768"/>
            <a:ext cx="35004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  <a:ea typeface="Times New Roman" pitchFamily="18" charset="0"/>
                <a:cs typeface="Times New Roman" pitchFamily="18" charset="0"/>
              </a:rPr>
              <a:t>Читающие герои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  <a:ea typeface="Times New Roman" pitchFamily="18" charset="0"/>
                <a:cs typeface="Times New Roman" pitchFamily="18" charset="0"/>
              </a:rPr>
              <a:t>из любимых книг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P" pitchFamily="66" charset="0"/>
            </a:endParaRPr>
          </a:p>
        </p:txBody>
      </p:sp>
      <p:pic>
        <p:nvPicPr>
          <p:cNvPr id="4101" name="Picture 5" descr="C:\Documents and Settings\User\Рабочий стол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5992"/>
            <a:ext cx="3505193" cy="31272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5373216"/>
            <a:ext cx="3334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IP" pitchFamily="66" charset="0"/>
                <a:cs typeface="Times New Roman" pitchFamily="18" charset="0"/>
              </a:rPr>
              <a:t>Виртуальная выставка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Users\slava\Desktop\Diana_Duejn__Kak_stat_volshebniko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2664296" cy="36004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44008" y="533192"/>
            <a:ext cx="3600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Самое любимое место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Ниты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 - это библиотека. О чём только книги ей не рассказывали, они ждали когда она возьмет их в руки и забудет обо всём на свете. Когда нет друзей, с которыми можно поболтать, книжка всегда готова с тобой побеседовать. </a:t>
            </a:r>
            <a:r>
              <a:rPr lang="ru-RU" b="1" dirty="0" smtClean="0">
                <a:solidFill>
                  <a:srgbClr val="990000"/>
                </a:solidFill>
              </a:rPr>
              <a:t>Прохаживаясь вдоль библиотечных полок, </a:t>
            </a:r>
            <a:r>
              <a:rPr lang="ru-RU" b="1" dirty="0" err="1" smtClean="0">
                <a:solidFill>
                  <a:srgbClr val="990000"/>
                </a:solidFill>
              </a:rPr>
              <a:t>Нита</a:t>
            </a:r>
            <a:r>
              <a:rPr lang="ru-RU" b="1" dirty="0" smtClean="0">
                <a:solidFill>
                  <a:srgbClr val="990000"/>
                </a:solidFill>
              </a:rPr>
              <a:t> вдруг увидела странный томик. На его корешке значилось: `Как стать волшебником`. Буквально проглотив первые главы, она поняла, что ей захотелось стать Волшебницей! 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0000"/>
                </a:solidFill>
              </a:rPr>
              <a:t>И </a:t>
            </a:r>
            <a:r>
              <a:rPr lang="ru-RU" b="1" dirty="0" err="1" smtClean="0">
                <a:solidFill>
                  <a:srgbClr val="990000"/>
                </a:solidFill>
              </a:rPr>
              <a:t>Нита</a:t>
            </a:r>
            <a:r>
              <a:rPr lang="ru-RU" b="1" dirty="0" smtClean="0">
                <a:solidFill>
                  <a:srgbClr val="990000"/>
                </a:solidFill>
              </a:rPr>
              <a:t> решается произнести вслух слова Клятвы. Удивительные происшествия и опасные приключения не заставили себя ждать.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4621645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Дуэйн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. Как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стать волшебником: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Повесть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/Диана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Дуэйн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М.: АРМАДА,1994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- 298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1052736"/>
            <a:ext cx="36004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Мо, отец двенадцатилетней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Мегги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, обладает удивительной способностью: когда он читает вслух, герои книг оживают, причём взамен на страницы попадает кто-нибудь из окружающих. Так однажды в доме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Мегги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появились отъявленный злодей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Каприкорн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из книги «Чернильное сердце» и бродячий факир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Сажерук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, а вместо них в сказке оказалась мама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Мегги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. Несколько лет спустя загадочно исчез и сам Мо.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</a:rPr>
              <a:t>Мегги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ничего не остаётся, как отправиться на поиски отца.</a:t>
            </a:r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221088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  <a:latin typeface="Pollock3CTT" pitchFamily="18" charset="0"/>
              </a:rPr>
              <a:t>Функе</a:t>
            </a:r>
            <a:r>
              <a:rPr lang="ru-RU" sz="2400" b="1" dirty="0" smtClean="0">
                <a:solidFill>
                  <a:srgbClr val="0000CC"/>
                </a:solidFill>
                <a:latin typeface="Pollock3CTT" pitchFamily="18" charset="0"/>
              </a:rPr>
              <a:t> К. Чернильное </a:t>
            </a:r>
            <a:r>
              <a:rPr lang="ru-RU" sz="2400" b="1" dirty="0" smtClean="0">
                <a:solidFill>
                  <a:srgbClr val="0000CC"/>
                </a:solidFill>
                <a:latin typeface="Pollock3CTT" pitchFamily="18" charset="0"/>
              </a:rPr>
              <a:t>сердце</a:t>
            </a:r>
            <a:r>
              <a:rPr lang="ru-RU" sz="2400" b="1" dirty="0" smtClean="0">
                <a:solidFill>
                  <a:srgbClr val="0000CC"/>
                </a:solidFill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</a:rPr>
              <a:t>/ Корнелия </a:t>
            </a:r>
            <a:r>
              <a:rPr lang="ru-RU" sz="2400" b="1" dirty="0" err="1" smtClean="0">
                <a:solidFill>
                  <a:srgbClr val="0000CC"/>
                </a:solidFill>
              </a:rPr>
              <a:t>Функе</a:t>
            </a:r>
            <a:r>
              <a:rPr lang="ru-RU" sz="2400" b="1" dirty="0" smtClean="0">
                <a:solidFill>
                  <a:srgbClr val="0000CC"/>
                </a:solidFill>
              </a:rPr>
              <a:t>.  </a:t>
            </a:r>
            <a:r>
              <a:rPr lang="ru-RU" sz="2400" b="1" dirty="0" smtClean="0">
                <a:solidFill>
                  <a:srgbClr val="0000CC"/>
                </a:solidFill>
              </a:rPr>
              <a:t>- </a:t>
            </a:r>
            <a:r>
              <a:rPr lang="ru-RU" sz="2400" b="1" dirty="0" smtClean="0">
                <a:solidFill>
                  <a:srgbClr val="0000CC"/>
                </a:solidFill>
              </a:rPr>
              <a:t>М.: </a:t>
            </a:r>
            <a:r>
              <a:rPr lang="ru-RU" sz="2400" b="1" dirty="0" smtClean="0">
                <a:solidFill>
                  <a:srgbClr val="0000CC"/>
                </a:solidFill>
              </a:rPr>
              <a:t>Азбука-Аттикус, 2016</a:t>
            </a:r>
            <a:r>
              <a:rPr lang="ru-RU" sz="2400" b="1" dirty="0" smtClean="0">
                <a:solidFill>
                  <a:srgbClr val="0000CC"/>
                </a:solidFill>
              </a:rPr>
              <a:t>.- 494 </a:t>
            </a:r>
            <a:r>
              <a:rPr lang="ru-RU" sz="2400" b="1" dirty="0" smtClean="0">
                <a:solidFill>
                  <a:srgbClr val="0000CC"/>
                </a:solidFill>
              </a:rPr>
              <a:t>с.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030" name="Picture 6" descr="Чернильное сердце читать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23042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363915"/>
            <a:ext cx="352839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Где можно прочитать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Красавица и Чудовище»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skazkiwsem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›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kniga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…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chudovishhe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…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multfilmy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disney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Матильда»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4"/>
              </a:rPr>
              <a:t>bookol.ru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›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5"/>
              </a:rPr>
              <a:t>detskoe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5"/>
              </a:rPr>
              <a:t>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5"/>
              </a:rPr>
              <a:t>detskaya_literatura_prochee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5"/>
              </a:rPr>
              <a:t>/…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Маленькие женщины»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librebook.me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 › Маленькие женщины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Питер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Пен»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deti-online.com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 ›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skazki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›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sbornik-skazok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›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piter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-pen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Гарри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Поттер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  <a:hlinkClick r:id="rId3" action="ppaction://hlinksldjump"/>
              </a:rPr>
              <a:t>www.bookol.ru ›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  <a:hlinkClick r:id="rId3" action="ppaction://hlinksldjump"/>
              </a:rPr>
              <a:t>detskoe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  <a:hlinkClick r:id="rId3" action="ppaction://hlinksldjump"/>
              </a:rPr>
              <a:t> ›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  <a:hlinkClick r:id="rId3" action="ppaction://hlinksldjump"/>
              </a:rPr>
              <a:t>detskaya_fantastika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Бесконечная книга»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libking.ru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F6368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 › Книги › Детская литература › Сказка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Как стать волшебником»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  <a:hlinkClick r:id="rId3" action="ppaction://hlinksldjump"/>
              </a:rPr>
              <a:t>lib.ru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  <a:hlinkClick r:id="rId3" action="ppaction://hlinksldjump"/>
              </a:rPr>
              <a:t> › INOFANT › DUEJN › wizards1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Чернильное сердце»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  <a:hlinkClick r:id="rId3" action="ppaction://hlinksldjump"/>
              </a:rPr>
              <a:t>https://libbox.club/books/chernilnoe-serdce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0" y="908720"/>
            <a:ext cx="352839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е можно посмотреть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Красавица и Чудовище»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skazkiwsem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›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kniga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chudovishhe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multfilmy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Матильда»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disney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www.film.ru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5F6368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 › movies ›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5F6368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matilda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Маленькие женщины»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www.kinopoisk.ru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 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film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Питер Пен»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www.kinopoisk.ru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 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film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Гарри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Поттер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www.kinopoisk.ru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 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film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Бесконечная книга»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www.kinopoisk.ru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 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film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Чернильное сердце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«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https://ok.ru/video/89493473888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CC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3096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  <a:t>Я к вам обращаюсь, товарищи, дети:</a:t>
            </a:r>
            <a:b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  <a:t>Полезнее книги нет вещи на свете!</a:t>
            </a:r>
            <a:b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  <a:t>Пусть книги друзьями заходят в дома,</a:t>
            </a:r>
            <a:b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  <a:t>Читайте всю жизнь, набирайтесь ума!</a:t>
            </a:r>
            <a:b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</a:br>
            <a:endParaRPr lang="ru-RU" sz="2200" b="1" i="1" dirty="0" smtClean="0">
              <a:solidFill>
                <a:srgbClr val="000099"/>
              </a:solidFill>
              <a:latin typeface="BIP" pitchFamily="66" charset="0"/>
            </a:endParaRPr>
          </a:p>
          <a:p>
            <a:pPr algn="ctr"/>
            <a:r>
              <a:rPr lang="ru-RU" sz="2200" b="1" i="1" dirty="0" smtClean="0">
                <a:solidFill>
                  <a:srgbClr val="000099"/>
                </a:solidFill>
                <a:latin typeface="BIP" pitchFamily="66" charset="0"/>
              </a:rPr>
              <a:t>(С. Михалков)</a:t>
            </a:r>
            <a:endParaRPr lang="ru-RU" sz="2200" b="1" i="1" dirty="0">
              <a:solidFill>
                <a:srgbClr val="000099"/>
              </a:solidFill>
              <a:latin typeface="BIP" pitchFamily="66" charset="0"/>
            </a:endParaRPr>
          </a:p>
        </p:txBody>
      </p:sp>
      <p:pic>
        <p:nvPicPr>
          <p:cNvPr id="23555" name="Picture 3" descr="C:\Users\slav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2996885" cy="1944216"/>
          </a:xfrm>
          <a:prstGeom prst="rect">
            <a:avLst/>
          </a:prstGeom>
          <a:noFill/>
        </p:spPr>
      </p:pic>
      <p:pic>
        <p:nvPicPr>
          <p:cNvPr id="23556" name="Picture 4" descr="C:\Users\slava\Desktop\letniykonkurs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150350" cy="2520280"/>
          </a:xfrm>
          <a:prstGeom prst="rect">
            <a:avLst/>
          </a:prstGeom>
          <a:noFill/>
        </p:spPr>
      </p:pic>
      <p:pic>
        <p:nvPicPr>
          <p:cNvPr id="2050" name="Picture 2" descr="http://900igr.net/up/datas/252743/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Documents and Settings\User\Рабочий стол\d4badc41c00aa94f9380d6d1521191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214710" cy="352281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43608" y="1344543"/>
            <a:ext cx="3528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Как хорошо уметь читать!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Не надо к маме приставать,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Не надо бабушку трясти: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«Прочти, пожалуйста, прочти!»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Не надо умолять сестрицу: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«Ну, прочитай еще страницу».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71887" y="4221088"/>
            <a:ext cx="307183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Не надо звать,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Не надо ждать,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А можно взять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И почитать!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ollock3CTT" pitchFamily="18" charset="0"/>
                <a:ea typeface="Times New Roman" pitchFamily="18" charset="0"/>
                <a:cs typeface="Times New Roman" pitchFamily="18" charset="0"/>
              </a:rPr>
              <a:t>В. Берестов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Pollock3CT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620688"/>
            <a:ext cx="3707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Segoe Print" pitchFamily="2" charset="0"/>
              </a:rPr>
              <a:t>Читая книги, мы ищем в их героях  что-то похожее на себя, то, что роднит нас с ними. И, коль вы открыли книгу, вам обязательно понравится герой, открывший книгу вместе с вами.  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Segoe Print" pitchFamily="2" charset="0"/>
              </a:rPr>
              <a:t>Сегодня мы подобрали для вас книги о детях, которые любят читать. Данная подборка познакомит вас с героями, которые посещали библиотеку, учились читать и любить книгу. Кто-то в них узнает себя, кому-то захочется впервые посетить библиотеку, а кому-то просто очень понадобиться сходить за новой интересной книгой.</a:t>
            </a:r>
            <a:endParaRPr lang="ru-RU" b="1" dirty="0">
              <a:solidFill>
                <a:srgbClr val="003300"/>
              </a:solidFill>
              <a:latin typeface="Segoe Print" pitchFamily="2" charset="0"/>
            </a:endParaRPr>
          </a:p>
        </p:txBody>
      </p:sp>
      <p:pic>
        <p:nvPicPr>
          <p:cNvPr id="25606" name="Picture 6" descr="https://avatars.mds.yandex.net/get-zen_doc/1654267/pub_5ded6800ecfb8000afe6698f_5ded685b9c944600ade6fb2f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3380542" cy="2520280"/>
          </a:xfrm>
          <a:prstGeom prst="rect">
            <a:avLst/>
          </a:prstGeom>
          <a:noFill/>
        </p:spPr>
      </p:pic>
      <p:pic>
        <p:nvPicPr>
          <p:cNvPr id="25608" name="Picture 8" descr="https://static.kinoafisha.info/k/movie_shots/1920x1080/upload/movie_shots/8/1/6/5618/cccbdc0b0d5605257dc73b6e53157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9" name="Picture 1" descr="C:\Documents and Settings\User\Рабочий стол\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860" y="620688"/>
            <a:ext cx="2790691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48680"/>
            <a:ext cx="4032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Матильда -маленькая и очень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умненькая девочка. Очень-очень умненькая. Она сама научилась читать в три года и больше всего на свете любит книги. И не какие-нибудь там детские сказочки, а , например, Диккенса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Хэмингуэя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Но, к несчастью, это совсем не по вкусу ее родителям, двум довольно неприятным личностям, которые бы предпочли, чтобы она смотрела, как и они,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дурацкие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передачи по телевизору. И в школе маленькую Матильду ждут неприятности, потому что директриса заведения ненавидит детей и жестоко мучит их. Но к счастью, учительница Матильды невероятно добра к ней и внимательна. К тому же Матильда внезапно открывает в себе сверхъестественные способности… 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43608" y="4765794"/>
            <a:ext cx="3816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Даль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Р. Матильда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Роальд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Даль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ООО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Изд-во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РОСМЭН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- ПРЕСС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2005. - 224 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31640" y="1124744"/>
            <a:ext cx="307183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Белль -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очень красивая девушка. Кроме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того, она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очень любознательная, смелая и искренняя .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Больше всего на свете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Белль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любит книги, а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ее окружающим это кажется смешным и нелепым.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Когда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случается беда с ее отцом,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Белль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готова пожертвовать всем ради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его спасения.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Искренность и покладистый характер помогают ей видеть добро и красоту в каждом, даже в Чудовище….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2" name="Picture 6" descr="https://cdn1.ozone.ru/multimedia/1011427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2880320" cy="3639393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44008" y="4293096"/>
            <a:ext cx="33843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Дисней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У.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Красавица и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чудовище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/Уолт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Дисней. - М.: Эгмонт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Россия Лтд, 1996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- 98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Дисней Люкс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Documents and Settings\User\Рабочий стол\1021864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7"/>
            <a:ext cx="2342378" cy="3456384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0" y="471636"/>
            <a:ext cx="4032448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Маргарет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 или 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Мег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 — старшая из сестер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. Очень красивая 16-летняя девушка с прекрасными манерами, женственная и романтичная.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Джозефина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  или Джо — вторая по старшинству из сестер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, ей 15 лет. Это настоящий сорванец в юбке. Она очень любит читать и мечтает стать писательницей, у Джо есть тетрадь с рассказами собственного сочинения.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Элизабет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  или Бет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Бесс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) — тихая и послушная 13-летняя девочка. Крайне робкая и застенчивая, с трудом сходится с людьми. Бет совершенно неконфликтна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Эми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 — младшая из сестер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Марч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, самый противоречивый персонаж 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Эми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</a:rPr>
              <a:t> всего 12 лет — она обладает миловидной внешностью, воспитана, и при этом хитра. Она рано поняла, что умеет нравиться людям, когда захочет, и часто пользуется своим обаянием в личных целях</a:t>
            </a:r>
            <a:r>
              <a:rPr lang="ru-RU" sz="1400" b="1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99592" y="4374396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Олкотт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Л. Маленькие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женщины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/Луиза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Олкотт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М.: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Глобулус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2006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- 312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AutoShape 2" descr="Книга &quot;Питер Пэ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slava\Desktop\100366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065" y="620688"/>
            <a:ext cx="2574286" cy="3744416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15616" y="769060"/>
            <a:ext cx="324036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Венди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красивая, умная и добрая девочка. Она любит читать книги и верит в чудеса Однажды Питер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Пэн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 влетел в окно детской комнаты, где жили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Венди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и двое её братьев - Джон и Майкл. Сказочный мальчик подружился с ребятами, и все вместе они отправились на далёкий-далёкий остров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125" name="Picture 5" descr="C:\Users\slava\Desktop\05_ckvfp0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93096"/>
            <a:ext cx="2881313" cy="194421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9211" y="4549770"/>
            <a:ext cx="3456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Барри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Д. М. Питер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Пэн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/ Джон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М. Барри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М.: Стрекоза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, 2000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- 159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-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Классика детям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slava\Desktop\harr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2699909" cy="374441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88024" y="836712"/>
            <a:ext cx="3600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Очень любит читать книги героиня серии книг о Гарри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Поттере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Гермиона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Грейнджер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Да и сам Гарри  не отстает.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тоже много читает и благодаря прочитанному </a:t>
            </a:r>
            <a:r>
              <a:rPr lang="ru-RU" sz="2200" b="1" dirty="0" smtClean="0"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знает как отыскать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Николаса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Фламелля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ищет советы по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драконоводству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книге «Разведение драконов для удовольствия и выгоды».  Любимая книга Гарри -«История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квиддича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8917" y="4437112"/>
            <a:ext cx="3744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Ролинг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Дж.К. Гарри Поттер и философский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камень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Роман /Джоан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К.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Ролинг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.: Росмэн,2004.-399с.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epositphotos_16860091-stock-photo-blank-vintag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slav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2880320" cy="4176464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836712"/>
            <a:ext cx="396044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b="1" dirty="0" smtClean="0">
                <a:solidFill>
                  <a:srgbClr val="990000"/>
                </a:solidFill>
              </a:rPr>
              <a:t>Эта история началась серым ноябрьским утром , когда мальчик по имени </a:t>
            </a:r>
            <a:r>
              <a:rPr lang="ru-RU" sz="1900" b="1" dirty="0" err="1" smtClean="0">
                <a:solidFill>
                  <a:srgbClr val="990000"/>
                </a:solidFill>
              </a:rPr>
              <a:t>Бастиан</a:t>
            </a:r>
            <a:r>
              <a:rPr lang="ru-RU" sz="1900" b="1" dirty="0" smtClean="0">
                <a:solidFill>
                  <a:srgbClr val="990000"/>
                </a:solidFill>
              </a:rPr>
              <a:t> заглянул в старую книжную лавку , убегая от одноклассников. там он обнаружил одну волшебную книгу. Открыв её, он попадает в фантастический и прекрасный, полный тайн и приключений мир — страну Фантазию. Фантазии угрожает страшная опасность: дети всё меньше верят в сказки и могучее Ничто набирает силу, поглощая обречённую страну. Но </a:t>
            </a:r>
            <a:r>
              <a:rPr lang="ru-RU" sz="1900" b="1" dirty="0" err="1" smtClean="0">
                <a:solidFill>
                  <a:srgbClr val="990000"/>
                </a:solidFill>
              </a:rPr>
              <a:t>Бастиан</a:t>
            </a:r>
            <a:r>
              <a:rPr lang="ru-RU" sz="1900" b="1" dirty="0" smtClean="0">
                <a:solidFill>
                  <a:srgbClr val="990000"/>
                </a:solidFill>
              </a:rPr>
              <a:t> и юный воин </a:t>
            </a:r>
            <a:r>
              <a:rPr lang="ru-RU" sz="1900" b="1" dirty="0" err="1" smtClean="0">
                <a:solidFill>
                  <a:srgbClr val="990000"/>
                </a:solidFill>
              </a:rPr>
              <a:t>Атрейю</a:t>
            </a:r>
            <a:r>
              <a:rPr lang="ru-RU" sz="1900" b="1" dirty="0" smtClean="0">
                <a:solidFill>
                  <a:srgbClr val="990000"/>
                </a:solidFill>
              </a:rPr>
              <a:t> способны помочь Фантазии...</a:t>
            </a:r>
            <a:endParaRPr lang="ru-RU" sz="1900" b="1" dirty="0">
              <a:solidFill>
                <a:srgbClr val="99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4869161"/>
            <a:ext cx="4176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Энде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 М. Бесконечная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Pollock3CTT" pitchFamily="18" charset="0"/>
                <a:ea typeface="Calibri" pitchFamily="34" charset="0"/>
                <a:cs typeface="Times New Roman" pitchFamily="18" charset="0"/>
              </a:rPr>
              <a:t>книга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/Михаэль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Энде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Ташкент: Шарк,1994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. - 362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908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112</cp:revision>
  <dcterms:modified xsi:type="dcterms:W3CDTF">2020-08-03T05:57:44Z</dcterms:modified>
</cp:coreProperties>
</file>