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3" r:id="rId3"/>
    <p:sldId id="291" r:id="rId4"/>
    <p:sldId id="295" r:id="rId5"/>
    <p:sldId id="257" r:id="rId6"/>
    <p:sldId id="293" r:id="rId7"/>
    <p:sldId id="301" r:id="rId8"/>
    <p:sldId id="281" r:id="rId9"/>
    <p:sldId id="258" r:id="rId10"/>
    <p:sldId id="298" r:id="rId11"/>
    <p:sldId id="316" r:id="rId12"/>
    <p:sldId id="320" r:id="rId13"/>
    <p:sldId id="307" r:id="rId14"/>
    <p:sldId id="317" r:id="rId15"/>
    <p:sldId id="314" r:id="rId16"/>
    <p:sldId id="313" r:id="rId17"/>
    <p:sldId id="286" r:id="rId18"/>
    <p:sldId id="321" r:id="rId19"/>
    <p:sldId id="263" r:id="rId20"/>
    <p:sldId id="302" r:id="rId21"/>
    <p:sldId id="311" r:id="rId22"/>
    <p:sldId id="312" r:id="rId23"/>
    <p:sldId id="300" r:id="rId24"/>
    <p:sldId id="318" r:id="rId25"/>
    <p:sldId id="319" r:id="rId26"/>
    <p:sldId id="308" r:id="rId27"/>
    <p:sldId id="309" r:id="rId28"/>
    <p:sldId id="310" r:id="rId29"/>
    <p:sldId id="285" r:id="rId30"/>
    <p:sldId id="296" r:id="rId31"/>
    <p:sldId id="278" r:id="rId32"/>
    <p:sldId id="284" r:id="rId33"/>
    <p:sldId id="322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>
        <p:scale>
          <a:sx n="69" d="100"/>
          <a:sy n="69" d="100"/>
        </p:scale>
        <p:origin x="-133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02B3-E899-4284-BFFE-0E048390B05A}" type="datetimeFigureOut">
              <a:rPr lang="ru-RU" smtClean="0"/>
              <a:pPr/>
              <a:t>23.06.2022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2AA54-01B6-4824-99D5-EEE916E898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02B3-E899-4284-BFFE-0E048390B05A}" type="datetimeFigureOut">
              <a:rPr lang="ru-RU" smtClean="0"/>
              <a:pPr/>
              <a:t>23.06.2022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2AA54-01B6-4824-99D5-EEE916E898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02B3-E899-4284-BFFE-0E048390B05A}" type="datetimeFigureOut">
              <a:rPr lang="ru-RU" smtClean="0"/>
              <a:pPr/>
              <a:t>23.06.2022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2AA54-01B6-4824-99D5-EEE916E898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02B3-E899-4284-BFFE-0E048390B05A}" type="datetimeFigureOut">
              <a:rPr lang="ru-RU" smtClean="0"/>
              <a:pPr/>
              <a:t>23.06.2022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2AA54-01B6-4824-99D5-EEE916E898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02B3-E899-4284-BFFE-0E048390B05A}" type="datetimeFigureOut">
              <a:rPr lang="ru-RU" smtClean="0"/>
              <a:pPr/>
              <a:t>23.06.2022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2AA54-01B6-4824-99D5-EEE916E898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02B3-E899-4284-BFFE-0E048390B05A}" type="datetimeFigureOut">
              <a:rPr lang="ru-RU" smtClean="0"/>
              <a:pPr/>
              <a:t>23.06.2022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2AA54-01B6-4824-99D5-EEE916E898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02B3-E899-4284-BFFE-0E048390B05A}" type="datetimeFigureOut">
              <a:rPr lang="ru-RU" smtClean="0"/>
              <a:pPr/>
              <a:t>23.06.2022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2AA54-01B6-4824-99D5-EEE916E898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02B3-E899-4284-BFFE-0E048390B05A}" type="datetimeFigureOut">
              <a:rPr lang="ru-RU" smtClean="0"/>
              <a:pPr/>
              <a:t>23.06.2022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2AA54-01B6-4824-99D5-EEE916E898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02B3-E899-4284-BFFE-0E048390B05A}" type="datetimeFigureOut">
              <a:rPr lang="ru-RU" smtClean="0"/>
              <a:pPr/>
              <a:t>23.06.2022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2AA54-01B6-4824-99D5-EEE916E898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02B3-E899-4284-BFFE-0E048390B05A}" type="datetimeFigureOut">
              <a:rPr lang="ru-RU" smtClean="0"/>
              <a:pPr/>
              <a:t>23.06.2022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2AA54-01B6-4824-99D5-EEE916E898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02B3-E899-4284-BFFE-0E048390B05A}" type="datetimeFigureOut">
              <a:rPr lang="ru-RU" smtClean="0"/>
              <a:pPr/>
              <a:t>23.06.2022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2AA54-01B6-4824-99D5-EEE916E898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202B3-E899-4284-BFFE-0E048390B05A}" type="datetimeFigureOut">
              <a:rPr lang="ru-RU" smtClean="0"/>
              <a:pPr/>
              <a:t>23.06.2022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2AA54-01B6-4824-99D5-EEE916E898F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i.pinimg.com/originals/42/8e/16/428e16adffbb8f517efcc0264ad2844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3796" name="Picture 4" descr="https://telegra.ph/file/7ae3a21d2c62f58ca30b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97152"/>
            <a:ext cx="8322199" cy="149001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27584" y="2204864"/>
            <a:ext cx="769152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tro" pitchFamily="2" charset="0"/>
                <a:ea typeface="PentaGram’s Malefissent" pitchFamily="2" charset="-128"/>
              </a:rPr>
              <a:t>ВЕЛИКАЯ ЭПОХА </a:t>
            </a:r>
          </a:p>
          <a:p>
            <a:pPr algn="ctr"/>
            <a:r>
              <a:rPr lang="ru-RU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tro" pitchFamily="2" charset="0"/>
                <a:ea typeface="PentaGram’s Malefissent" pitchFamily="2" charset="-128"/>
              </a:rPr>
              <a:t>ВЕЛИКОГО ПЕТРА 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tro" pitchFamily="2" charset="0"/>
              <a:ea typeface="PentaGram’s Malefissent" pitchFamily="2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764704"/>
            <a:ext cx="8123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Malibu LET" pitchFamily="2" charset="0"/>
              </a:rPr>
              <a:t>Виртуальная выставка для старшего школьного возраста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1 Malibu LET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3808" y="6021288"/>
            <a:ext cx="3633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Детская библиотека № 5, г. Гуково</a:t>
            </a:r>
            <a:endParaRPr lang="ru-RU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g-fotki.yandex.ru/get/217607/97833783.16b2/0_1e074c_d523bd3a_orig.jpg"/>
          <p:cNvPicPr>
            <a:picLocks noChangeAspect="1" noChangeArrowheads="1"/>
          </p:cNvPicPr>
          <p:nvPr/>
        </p:nvPicPr>
        <p:blipFill>
          <a:blip r:embed="rId2" cstate="print">
            <a:lum bright="3000" contrast="-5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8914" name="Picture 2" descr="https://aria-art.ru/0/P/Pjotr%20I/1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8352928" cy="517909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 flipH="1">
            <a:off x="2699792" y="6237312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Ю. </a:t>
            </a:r>
            <a:r>
              <a:rPr lang="ru-RU" b="1" dirty="0" err="1" smtClean="0"/>
              <a:t>Кушевский</a:t>
            </a:r>
            <a:r>
              <a:rPr lang="ru-RU" b="1" dirty="0" smtClean="0"/>
              <a:t> «Экзамен Петра»</a:t>
            </a:r>
            <a:endParaRPr lang="ru-RU" b="1" dirty="0"/>
          </a:p>
        </p:txBody>
      </p:sp>
      <p:pic>
        <p:nvPicPr>
          <p:cNvPr id="5" name="Picture 4" descr="https://telegra.ph/file/7ae3a21d2c62f58ca30b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67988"/>
            <a:ext cx="9144000" cy="14900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g-fotki.yandex.ru/get/217607/97833783.16b2/0_1e074c_d523bd3a_orig.jpg"/>
          <p:cNvPicPr>
            <a:picLocks noChangeAspect="1" noChangeArrowheads="1"/>
          </p:cNvPicPr>
          <p:nvPr/>
        </p:nvPicPr>
        <p:blipFill>
          <a:blip r:embed="rId2" cstate="print">
            <a:lum bright="3000" contrast="-5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0" name="Picture 2" descr="Книги Невская легенда. Петр I Велики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891657"/>
            <a:ext cx="3071834" cy="46195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51520" y="332656"/>
            <a:ext cx="87154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Вересов, А. И. Невская легенда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/А. И. Вересов. – Москва : Русское слово, 2012.- 280 с. –(Школьная историческая библиотека).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erican Retro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2204864"/>
            <a:ext cx="50342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К</a:t>
            </a:r>
            <a:r>
              <a:rPr lang="ru-RU" sz="2800" dirty="0" smtClean="0"/>
              <a:t>нига посвящена временам преобразований царя Петра Великого. В центре повествования — борьба России за выход к Балтийскому морю, основание Санкт-Петербурга, первые победы регулярной российской армии и флота.</a:t>
            </a:r>
            <a:endParaRPr lang="ru-RU" sz="2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g-fotki.yandex.ru/get/217607/97833783.16b2/0_1e074c_d523bd3a_orig.jpg"/>
          <p:cNvPicPr>
            <a:picLocks noChangeAspect="1" noChangeArrowheads="1"/>
          </p:cNvPicPr>
          <p:nvPr/>
        </p:nvPicPr>
        <p:blipFill>
          <a:blip r:embed="rId2" cstate="print">
            <a:lum bright="3000" contrast="-5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6082" name="AutoShape 2" descr="https://petr11.ru/images/images/07e5/03/09/1600496375_0%200%202001%201126_1920x0_80_0_0_35361823a8187d01b3b44e81bec521f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6083" name="Picture 3" descr="C:\Users\Klub\Desktop\1600496375_0 0 2001 1126_1920x0_80_0_0_35361823a8187d01b3b44e81bec521f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9144000" cy="514826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2051720" y="6165304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Л. </a:t>
            </a:r>
            <a:r>
              <a:rPr lang="ru-RU" b="1" dirty="0" err="1" smtClean="0"/>
              <a:t>Лагорио</a:t>
            </a:r>
            <a:r>
              <a:rPr lang="ru-RU" b="1" dirty="0" smtClean="0"/>
              <a:t> «На берегу пустынных волн»</a:t>
            </a:r>
            <a:endParaRPr lang="ru-RU" b="1" dirty="0"/>
          </a:p>
        </p:txBody>
      </p:sp>
      <p:pic>
        <p:nvPicPr>
          <p:cNvPr id="6" name="Picture 4" descr="https://telegra.ph/file/7ae3a21d2c62f58ca30b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67988"/>
            <a:ext cx="9144000" cy="14900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-fotki.yandex.ru/get/217607/97833783.16b2/0_1e074c_d523bd3a_orig.jpg"/>
          <p:cNvPicPr>
            <a:picLocks noChangeAspect="1" noChangeArrowheads="1"/>
          </p:cNvPicPr>
          <p:nvPr/>
        </p:nvPicPr>
        <p:blipFill>
          <a:blip r:embed="rId2" cstate="print">
            <a:lum bright="3000" contrast="-5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28596" y="285728"/>
            <a:ext cx="7948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Волков, А. М. Два брата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: роман/А. М. Волков. – Москва : Столетие : Международная книга, 1995.-384 с.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erican Retro" pitchFamily="66" charset="0"/>
            </a:endParaRPr>
          </a:p>
        </p:txBody>
      </p:sp>
      <p:pic>
        <p:nvPicPr>
          <p:cNvPr id="23554" name="Picture 2" descr="https://knigirossii.ru/pictures/5/73/5289681_s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093132"/>
            <a:ext cx="3071834" cy="44541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635896" y="1844824"/>
            <a:ext cx="5256584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 smtClean="0"/>
              <a:t>Герои увлекательного исторического романа  – два брата, два выходца из стрелецкой семьи – Илья и Егор Марковы. Им, разлученным в детстве, предстоит пройти по жизни совершенно разными путями. Младший, пройдя через множество трудностей и пережив немало увлекательных приключений, станет одним из обласканных славой «птенцов гнезда Петрова». Старший же изберет другую дорогу – жребий бунтаря и борца за справедливость, вечно живущего, как на лезвии ножа…</a:t>
            </a:r>
            <a:endParaRPr lang="ru-RU" sz="23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-fotki.yandex.ru/get/217607/97833783.16b2/0_1e074c_d523bd3a_orig.jpg"/>
          <p:cNvPicPr>
            <a:picLocks noChangeAspect="1" noChangeArrowheads="1"/>
          </p:cNvPicPr>
          <p:nvPr/>
        </p:nvPicPr>
        <p:blipFill>
          <a:blip r:embed="rId2" cstate="print">
            <a:lum bright="3000" contrast="-5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22" name="Picture 2" descr="https://slib.ru/images/resursi/aftografi/govorov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323528" y="1916832"/>
            <a:ext cx="2846690" cy="427614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57158" y="357166"/>
            <a:ext cx="83913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Говоров, А. А. Жизнь и дела Василия Киприанова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,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царского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библиотекариуса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/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А. А. Говоров.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– Москва :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Дет. лит., 1980. - 224 с.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872" y="1412776"/>
            <a:ext cx="532859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r>
              <a:rPr lang="ru-RU" sz="2500" dirty="0" smtClean="0"/>
              <a:t>Роман обращает нас к истории Москвы  эпохи петровских реформ. Рассказывается о семье Киприановых, открывших на Красной площади Спасских ворот типографию и книжную лавку. Хотя самой фигуры легендарного царя мы здесь не встречаем, все дышит его идеями, замыслами, пронизано противоречиями, что связано с образами его сторонников и врагов. Ярко показаны быт и обычаи старой Москвы Петровской эпохи.</a:t>
            </a:r>
            <a:endParaRPr lang="ru-RU" sz="25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 flipH="1">
            <a:off x="2915816" y="6237312"/>
            <a:ext cx="3122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В. Серов «Петр</a:t>
            </a:r>
            <a:r>
              <a:rPr lang="en-US" sz="2000" b="1" dirty="0" smtClean="0">
                <a:solidFill>
                  <a:schemeClr val="bg1"/>
                </a:solidFill>
              </a:rPr>
              <a:t> I</a:t>
            </a:r>
            <a:r>
              <a:rPr lang="ru-RU" sz="2000" b="1" dirty="0" smtClean="0">
                <a:solidFill>
                  <a:schemeClr val="bg1"/>
                </a:solidFill>
              </a:rPr>
              <a:t>  »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" name="Picture 4" descr="https://telegra.ph/file/7ae3a21d2c62f58ca30b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67988"/>
            <a:ext cx="9144000" cy="14900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g-fotki.yandex.ru/get/217607/97833783.16b2/0_1e074c_d523bd3a_orig.jpg"/>
          <p:cNvPicPr>
            <a:picLocks noChangeAspect="1" noChangeArrowheads="1"/>
          </p:cNvPicPr>
          <p:nvPr/>
        </p:nvPicPr>
        <p:blipFill>
          <a:blip r:embed="rId2" cstate="print">
            <a:lum bright="3000" contrast="-5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5058" name="Picture 2" descr="https://buk-va.ru/uploads/media/book/0001/02/84c33b3e67d690d6b98af83fcbccf6482df6bfb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638298"/>
            <a:ext cx="3135292" cy="48275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23528" y="357166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Дружинин В. Н. Град Петра : Роман/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В. Н.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Дружинин.- Москва : Советский писатель, 1987.- 396 с.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erican Retro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23928" y="1412776"/>
            <a:ext cx="48965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dirty="0" smtClean="0"/>
              <a:t>Не осталось следа от тех, чьими </a:t>
            </a:r>
            <a:r>
              <a:rPr lang="ru-RU" sz="2800" dirty="0" err="1" smtClean="0"/>
              <a:t>по́том</a:t>
            </a:r>
            <a:r>
              <a:rPr lang="ru-RU" sz="2800" dirty="0" smtClean="0"/>
              <a:t> и кровью построен был Петербург. Но остались великолепные дворцы, площади и каналы. </a:t>
            </a:r>
          </a:p>
          <a:p>
            <a:pPr fontAlgn="base"/>
            <a:r>
              <a:rPr lang="ru-RU" sz="2800" dirty="0" smtClean="0"/>
              <a:t>О том, как рождался и жил юный Петербург, — этот роман.</a:t>
            </a:r>
          </a:p>
          <a:p>
            <a:r>
              <a:rPr lang="ru-RU" sz="2800" dirty="0" smtClean="0"/>
              <a:t>Роман В.Дружинина рассказывает об основании и первых строителях Санкт-Петербурга.</a:t>
            </a:r>
            <a:endParaRPr lang="ru-RU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-fotki.yandex.ru/get/217607/97833783.16b2/0_1e074c_d523bd3a_orig.jpg"/>
          <p:cNvPicPr>
            <a:picLocks noChangeAspect="1" noChangeArrowheads="1"/>
          </p:cNvPicPr>
          <p:nvPr/>
        </p:nvPicPr>
        <p:blipFill>
          <a:blip r:embed="rId2" cstate="print">
            <a:lum bright="3000" contrast="-5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2770" name="Picture 2" descr="https://natlibraryrm.ru/wp-content/uploads/2020/01/Ivan_III_IBO_virt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76872"/>
            <a:ext cx="2918698" cy="430075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5347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latin typeface="American Retro" pitchFamily="66" charset="0"/>
              </a:rPr>
              <a:t>Казарезов</a:t>
            </a:r>
            <a:r>
              <a:rPr lang="ru-RU" sz="3200" b="1" dirty="0">
                <a:latin typeface="American Retro" pitchFamily="66" charset="0"/>
              </a:rPr>
              <a:t>, В. В. </a:t>
            </a:r>
            <a:r>
              <a:rPr lang="ru-RU" sz="3200" b="1" dirty="0" smtClean="0">
                <a:latin typeface="American Retro" pitchFamily="66" charset="0"/>
              </a:rPr>
              <a:t>Петр Великий</a:t>
            </a:r>
            <a:r>
              <a:rPr lang="ru-RU" sz="3200" dirty="0">
                <a:latin typeface="American Retro" pitchFamily="66" charset="0"/>
              </a:rPr>
              <a:t> </a:t>
            </a:r>
            <a:r>
              <a:rPr lang="ru-RU" sz="3200" b="1" dirty="0">
                <a:latin typeface="American Retro" pitchFamily="66" charset="0"/>
              </a:rPr>
              <a:t>(1440–1505)</a:t>
            </a:r>
            <a:r>
              <a:rPr lang="ru-RU" sz="3200" dirty="0">
                <a:latin typeface="American Retro" pitchFamily="66" charset="0"/>
              </a:rPr>
              <a:t> / В. В. </a:t>
            </a:r>
            <a:r>
              <a:rPr lang="ru-RU" sz="3200" dirty="0" err="1">
                <a:latin typeface="American Retro" pitchFamily="66" charset="0"/>
              </a:rPr>
              <a:t>Казарезов</a:t>
            </a:r>
            <a:r>
              <a:rPr lang="ru-RU" sz="3200" dirty="0">
                <a:latin typeface="American Retro" pitchFamily="66" charset="0"/>
              </a:rPr>
              <a:t> // </a:t>
            </a:r>
            <a:r>
              <a:rPr lang="ru-RU" sz="3200" dirty="0" err="1">
                <a:latin typeface="American Retro" pitchFamily="66" charset="0"/>
              </a:rPr>
              <a:t>Казарезов</a:t>
            </a:r>
            <a:r>
              <a:rPr lang="ru-RU" sz="3200" dirty="0">
                <a:latin typeface="American Retro" pitchFamily="66" charset="0"/>
              </a:rPr>
              <a:t>, В. В. Самые знаменитые реформаторы России / В. В. </a:t>
            </a:r>
            <a:r>
              <a:rPr lang="ru-RU" sz="3200" dirty="0" err="1">
                <a:latin typeface="American Retro" pitchFamily="66" charset="0"/>
              </a:rPr>
              <a:t>Казарезов</a:t>
            </a:r>
            <a:r>
              <a:rPr lang="ru-RU" sz="3200" dirty="0">
                <a:latin typeface="American Retro" pitchFamily="66" charset="0"/>
              </a:rPr>
              <a:t>. – </a:t>
            </a:r>
            <a:r>
              <a:rPr lang="ru-RU" sz="3200" dirty="0" smtClean="0">
                <a:latin typeface="American Retro" pitchFamily="66" charset="0"/>
              </a:rPr>
              <a:t>Москва : Вече, 2002</a:t>
            </a:r>
            <a:r>
              <a:rPr lang="ru-RU" sz="3200" dirty="0">
                <a:latin typeface="American Retro" pitchFamily="66" charset="0"/>
              </a:rPr>
              <a:t>. – </a:t>
            </a:r>
            <a:r>
              <a:rPr lang="ru-RU" sz="3200" dirty="0" smtClean="0">
                <a:latin typeface="American Retro" pitchFamily="66" charset="0"/>
              </a:rPr>
              <a:t>с. 130–154.</a:t>
            </a:r>
            <a:endParaRPr lang="ru-RU" sz="3200" dirty="0">
              <a:latin typeface="American Retro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9872" y="3000372"/>
            <a:ext cx="5366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О преобразованиях в веденных в России императором Петром </a:t>
            </a:r>
            <a:r>
              <a:rPr lang="en-US" sz="2800" dirty="0" smtClean="0"/>
              <a:t>I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g-fotki.yandex.ru/get/217607/97833783.16b2/0_1e074c_d523bd3a_orig.jpg"/>
          <p:cNvPicPr>
            <a:picLocks noChangeAspect="1" noChangeArrowheads="1"/>
          </p:cNvPicPr>
          <p:nvPr/>
        </p:nvPicPr>
        <p:blipFill>
          <a:blip r:embed="rId2" cstate="print">
            <a:lum bright="3000" contrast="-5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62" name="Picture 2" descr="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9144000" cy="60212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Picture 4" descr="https://telegra.ph/file/7ae3a21d2c62f58ca30b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67988"/>
            <a:ext cx="9144000" cy="14900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-fotki.yandex.ru/get/217607/97833783.16b2/0_1e074c_d523bd3a_orig.jpg"/>
          <p:cNvPicPr>
            <a:picLocks noChangeAspect="1" noChangeArrowheads="1"/>
          </p:cNvPicPr>
          <p:nvPr/>
        </p:nvPicPr>
        <p:blipFill>
          <a:blip r:embed="rId2" cstate="print">
            <a:lum bright="3000" contrast="-5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 descr="https://i.mycdn.me/i?r=AyH4iRPQ2q0otWIFepML2LxRiYxOFeDYmMEUU2DfMdUBh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071678"/>
            <a:ext cx="3071834" cy="42944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428596" y="285728"/>
            <a:ext cx="82153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American Retro" pitchFamily="66" charset="0"/>
              </a:rPr>
              <a:t>Каштанов, Ю. </a:t>
            </a:r>
            <a:r>
              <a:rPr lang="ru-RU" sz="3200" b="1" dirty="0" smtClean="0">
                <a:latin typeface="American Retro" pitchFamily="66" charset="0"/>
              </a:rPr>
              <a:t>Е. Эпоха </a:t>
            </a:r>
            <a:r>
              <a:rPr lang="ru-RU" sz="3200" b="1" dirty="0">
                <a:latin typeface="American Retro" pitchFamily="66" charset="0"/>
              </a:rPr>
              <a:t>Петра </a:t>
            </a:r>
            <a:r>
              <a:rPr lang="ru-RU" sz="3200" dirty="0">
                <a:latin typeface="American Retro" pitchFamily="66" charset="0"/>
              </a:rPr>
              <a:t>/ Ю. Каштанов. </a:t>
            </a:r>
            <a:r>
              <a:rPr lang="ru-RU" sz="3200" dirty="0" smtClean="0">
                <a:latin typeface="American Retro" pitchFamily="66" charset="0"/>
              </a:rPr>
              <a:t>– Смоленск : </a:t>
            </a:r>
            <a:r>
              <a:rPr lang="ru-RU" sz="3200" dirty="0" err="1">
                <a:latin typeface="American Retro" pitchFamily="66" charset="0"/>
              </a:rPr>
              <a:t>Русич</a:t>
            </a:r>
            <a:r>
              <a:rPr lang="ru-RU" sz="3200" dirty="0">
                <a:latin typeface="American Retro" pitchFamily="66" charset="0"/>
              </a:rPr>
              <a:t>, 2000</a:t>
            </a:r>
            <a:r>
              <a:rPr lang="ru-RU" sz="3200" dirty="0" smtClean="0">
                <a:latin typeface="American Retro" pitchFamily="66" charset="0"/>
              </a:rPr>
              <a:t>.- </a:t>
            </a:r>
            <a:r>
              <a:rPr lang="ru-RU" sz="3200" dirty="0">
                <a:latin typeface="American Retro" pitchFamily="66" charset="0"/>
              </a:rPr>
              <a:t>64 с</a:t>
            </a:r>
            <a:r>
              <a:rPr lang="ru-RU" sz="3200" dirty="0" smtClean="0">
                <a:latin typeface="American Retro" pitchFamily="66" charset="0"/>
              </a:rPr>
              <a:t>.: </a:t>
            </a:r>
            <a:r>
              <a:rPr lang="ru-RU" sz="3200" dirty="0">
                <a:latin typeface="American Retro" pitchFamily="66" charset="0"/>
              </a:rPr>
              <a:t>ил. - (Иллюстрированная история </a:t>
            </a:r>
            <a:r>
              <a:rPr lang="ru-RU" sz="3200" dirty="0" smtClean="0">
                <a:latin typeface="American Retro" pitchFamily="66" charset="0"/>
              </a:rPr>
              <a:t>Отечества).</a:t>
            </a:r>
            <a:endParaRPr lang="ru-RU" sz="3200" dirty="0">
              <a:latin typeface="American Retro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51920" y="2636912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/>
              <a:t>Это книга, название которой говорит само за себя. Она- о славной и жестокой эпохе в истории нашей Родины, когда `…Россия молодая, в бореньях силы напрягая, мужала с гением Петра…</a:t>
            </a:r>
            <a:endParaRPr lang="ru-RU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4.infourok.ru/uploads/ex/0b3c/00063943-17465160/5/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11560" y="476672"/>
            <a:ext cx="806489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/>
              <a:t> </a:t>
            </a:r>
            <a:r>
              <a:rPr lang="ru-RU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</a:rPr>
              <a:t>В 17 веке в России началась новая эпоха, которую полностью определили идеи первого Императора Всероссийского — </a:t>
            </a:r>
          </a:p>
          <a:p>
            <a:pPr algn="ctr"/>
            <a:r>
              <a:rPr lang="ru-RU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</a:rPr>
              <a:t>Петра Великого.</a:t>
            </a:r>
            <a:endParaRPr lang="ru-RU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ligraph" pitchFamily="82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tunnel.ru/media/images/2017-05/post/106661/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95736" y="6150114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И. Айвазовский «Петр</a:t>
            </a:r>
            <a:r>
              <a:rPr lang="en-US" sz="2000" b="1" dirty="0" smtClean="0"/>
              <a:t> I </a:t>
            </a:r>
            <a:r>
              <a:rPr lang="ru-RU" sz="2000" b="1" dirty="0" smtClean="0"/>
              <a:t>при красной горке» </a:t>
            </a:r>
            <a:endParaRPr lang="ru-RU" sz="2000" b="1" dirty="0"/>
          </a:p>
        </p:txBody>
      </p:sp>
      <p:pic>
        <p:nvPicPr>
          <p:cNvPr id="4" name="Picture 4" descr="https://telegra.ph/file/7ae3a21d2c62f58ca30b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67988"/>
            <a:ext cx="9144000" cy="14900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g-fotki.yandex.ru/get/217607/97833783.16b2/0_1e074c_d523bd3a_orig.jpg"/>
          <p:cNvPicPr>
            <a:picLocks noChangeAspect="1" noChangeArrowheads="1"/>
          </p:cNvPicPr>
          <p:nvPr/>
        </p:nvPicPr>
        <p:blipFill>
          <a:blip r:embed="rId2" cstate="print">
            <a:lum bright="3000" contrast="-5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14282" y="285728"/>
            <a:ext cx="87154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Масальский, К. П. Стрельцы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: исторический роман </a:t>
            </a:r>
          </a:p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/ К. П. Масальский. – Москва : Зенит, 1994.- 286 с. - (Страницы истории).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erican Retro" pitchFamily="66" charset="0"/>
            </a:endParaRPr>
          </a:p>
        </p:txBody>
      </p:sp>
      <p:pic>
        <p:nvPicPr>
          <p:cNvPr id="22530" name="Picture 2" descr="https://knigirossii.ru/pictures/2/46/5279229_s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030481"/>
            <a:ext cx="2482472" cy="347029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707904" y="2025908"/>
            <a:ext cx="51125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Роман повествует о борьбе за власть между царевной Софьей Алексеевной и царем Петром Алексеевичем.   С помощью стрельцов  царевна Софья пыталась овладеть русским троном. Выйдя победителем в этой борьбе, царь Петр уничтожил стрельцов и заменил их войсками.</a:t>
            </a:r>
            <a:endParaRPr lang="ru-RU" sz="2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g-fotki.yandex.ru/get/217607/97833783.16b2/0_1e074c_d523bd3a_orig.jpg"/>
          <p:cNvPicPr>
            <a:picLocks noChangeAspect="1" noChangeArrowheads="1"/>
          </p:cNvPicPr>
          <p:nvPr/>
        </p:nvPicPr>
        <p:blipFill>
          <a:blip r:embed="rId2" cstate="print">
            <a:lum bright="3000" contrast="-5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9938" name="Picture 2" descr="https://cyrillitsa.ru/wp-content/uploads/2021/10/4-17-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8362684" cy="488523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2699792" y="6165304"/>
            <a:ext cx="3853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В. Суриков «Утро стрелецкой казни»</a:t>
            </a:r>
            <a:endParaRPr lang="ru-RU" b="1" dirty="0"/>
          </a:p>
        </p:txBody>
      </p:sp>
      <p:pic>
        <p:nvPicPr>
          <p:cNvPr id="5" name="Picture 4" descr="https://telegra.ph/file/7ae3a21d2c62f58ca30b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67988"/>
            <a:ext cx="9144000" cy="14900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-fotki.yandex.ru/get/217607/97833783.16b2/0_1e074c_d523bd3a_orig.jpg"/>
          <p:cNvPicPr>
            <a:picLocks noChangeAspect="1" noChangeArrowheads="1"/>
          </p:cNvPicPr>
          <p:nvPr/>
        </p:nvPicPr>
        <p:blipFill>
          <a:blip r:embed="rId2" cstate="print">
            <a:lum bright="3000" contrast="-5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85720" y="214290"/>
            <a:ext cx="84296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Павленко Н.И. Пётр Первый и его время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/ Н.И.Павленко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. – Москва : Просвещение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, 1989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. - 175с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.</a:t>
            </a:r>
          </a:p>
        </p:txBody>
      </p:sp>
      <p:pic>
        <p:nvPicPr>
          <p:cNvPr id="17410" name="Picture 2" descr="https://rusbuk.ru/uploads/books/318194/186292cb9d56ac6d728a2139e6e41898c293cda9max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0716"/>
            <a:ext cx="3312368" cy="497683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779912" y="1988840"/>
            <a:ext cx="493204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smtClean="0"/>
              <a:t>Пособие для учащихся - книга для внеклассного чтения. Подходит для тех, кто только знакомится с темой и пока не готов к большому объему информации. Из этой книги читатель узнает обо всех важных вехах в жизни и царствовании Петра.</a:t>
            </a:r>
            <a:endParaRPr lang="ru-RU" sz="26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img-fotki.yandex.ru/get/217607/97833783.16b2/0_1e074c_d523bd3a_orig.jpg"/>
          <p:cNvPicPr>
            <a:picLocks noChangeAspect="1" noChangeArrowheads="1"/>
          </p:cNvPicPr>
          <p:nvPr/>
        </p:nvPicPr>
        <p:blipFill>
          <a:blip r:embed="rId2" cstate="print">
            <a:lum bright="3000" contrast="-5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386" name="Picture 2" descr="https://libcat.ru/uploads/posts/book/valerij-prohvatilov-gangutskij-bo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04864"/>
            <a:ext cx="4088488" cy="432048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1520" y="260648"/>
            <a:ext cx="8715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latin typeface="American Retro" pitchFamily="66" charset="0"/>
              </a:rPr>
              <a:t>Прохватилов</a:t>
            </a:r>
            <a:r>
              <a:rPr lang="ru-RU" sz="3200" b="1" dirty="0" smtClean="0">
                <a:latin typeface="American Retro" pitchFamily="66" charset="0"/>
              </a:rPr>
              <a:t> В. А. </a:t>
            </a:r>
            <a:r>
              <a:rPr lang="ru-RU" sz="3200" b="1" dirty="0" err="1" smtClean="0">
                <a:latin typeface="American Retro" pitchFamily="66" charset="0"/>
              </a:rPr>
              <a:t>Гангутский</a:t>
            </a:r>
            <a:r>
              <a:rPr lang="ru-RU" sz="3200" b="1" dirty="0" smtClean="0">
                <a:latin typeface="American Retro" pitchFamily="66" charset="0"/>
              </a:rPr>
              <a:t> бой: </a:t>
            </a:r>
            <a:r>
              <a:rPr lang="ru-RU" sz="3200" dirty="0" smtClean="0">
                <a:latin typeface="American Retro" pitchFamily="66" charset="0"/>
              </a:rPr>
              <a:t>Повесть/Валерий </a:t>
            </a:r>
            <a:r>
              <a:rPr lang="ru-RU" sz="3200" dirty="0" err="1" smtClean="0">
                <a:latin typeface="American Retro" pitchFamily="66" charset="0"/>
              </a:rPr>
              <a:t>Прохватилов</a:t>
            </a:r>
            <a:r>
              <a:rPr lang="ru-RU" sz="3200" dirty="0" smtClean="0">
                <a:latin typeface="American Retro" pitchFamily="66" charset="0"/>
              </a:rPr>
              <a:t>. –Ленинград : Дет. Лит., 1989.- 128 с. : ил.</a:t>
            </a:r>
            <a:endParaRPr lang="ru-RU" sz="3200" dirty="0">
              <a:latin typeface="American Retro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2060848"/>
            <a:ext cx="4572000" cy="4545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В центре повествования — решающий бой русских моряков со шведами, победа в котором дала возможность русским войскам выйти к берегам Финляндии и высадиться на Аландских островах. С этого момента исход Северной войны был предрешен. ﻿</a:t>
            </a:r>
            <a:endParaRPr lang="ru-RU" sz="2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www.troshinkartina.ru/news/data/upimages/img_19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11760" y="6488668"/>
            <a:ext cx="4350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С. Трошин «</a:t>
            </a:r>
            <a:r>
              <a:rPr lang="ru-RU" b="1" dirty="0" err="1" smtClean="0"/>
              <a:t>Гангутское</a:t>
            </a:r>
            <a:r>
              <a:rPr lang="ru-RU" b="1" dirty="0" smtClean="0"/>
              <a:t> сражение 1714 г. «</a:t>
            </a:r>
            <a:endParaRPr lang="ru-RU" b="1" dirty="0"/>
          </a:p>
        </p:txBody>
      </p:sp>
      <p:pic>
        <p:nvPicPr>
          <p:cNvPr id="4" name="Picture 4" descr="https://telegra.ph/file/7ae3a21d2c62f58ca30b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67988"/>
            <a:ext cx="9144000" cy="14900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-fotki.yandex.ru/get/217607/97833783.16b2/0_1e074c_d523bd3a_orig.jpg"/>
          <p:cNvPicPr>
            <a:picLocks noChangeAspect="1" noChangeArrowheads="1"/>
          </p:cNvPicPr>
          <p:nvPr/>
        </p:nvPicPr>
        <p:blipFill>
          <a:blip r:embed="rId2" cstate="print">
            <a:lum bright="3000" contrast="-5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51520" y="188640"/>
            <a:ext cx="8640960" cy="2087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Пушкин, А. С. Арап Петра Великого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/А. С. Пушкин//Драматические произведения; Проза./А.С. Пушкин.- Москва :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Худож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. лит., 1982.- с.154-185– (Классики и современники).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erican Retro" pitchFamily="66" charset="0"/>
            </a:endParaRPr>
          </a:p>
        </p:txBody>
      </p:sp>
      <p:pic>
        <p:nvPicPr>
          <p:cNvPr id="24580" name="Picture 4" descr="https://newauctionstatic.com.ua/offer_images/2017/11/02/03/big/5/5vGfgxlPzve/a_s_pushkin_dramaticheskie_proizvedenija_proz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204864"/>
            <a:ext cx="2972654" cy="44764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491880" y="2097916"/>
            <a:ext cx="5400600" cy="4760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dirty="0" smtClean="0"/>
              <a:t>"Арап Петра Великого" - первый исторический роман в русской литературе XIX века, который, несмотря на незавершенность, имел огромный успех у читателей. В нем А. С. Пушкин рассказывает о жизни России Петровской эпохи и своем предке Ибрагиме Ганнибале.</a:t>
            </a:r>
            <a:br>
              <a:rPr lang="ru-RU" sz="2700" dirty="0" smtClean="0"/>
            </a:br>
            <a:r>
              <a:rPr lang="ru-RU" sz="2700" dirty="0" smtClean="0"/>
              <a:t>Книга адресована школьникам среднего и старшего возраста.</a:t>
            </a:r>
            <a:endParaRPr lang="ru-RU" sz="27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-fotki.yandex.ru/get/217607/97833783.16b2/0_1e074c_d523bd3a_orig.jpg"/>
          <p:cNvPicPr>
            <a:picLocks noChangeAspect="1" noChangeArrowheads="1"/>
          </p:cNvPicPr>
          <p:nvPr/>
        </p:nvPicPr>
        <p:blipFill>
          <a:blip r:embed="rId2" cstate="print">
            <a:lum bright="3000" contrast="-5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7890" name="Picture 2" descr="https://static.auction.ru/offer_images/rd48/2020/03/05/07/big/U/uyvHGCwdy7t/397423_pushkin_a_s_poltav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714488"/>
            <a:ext cx="3298841" cy="466684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85720" y="357166"/>
            <a:ext cx="85011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Пушкин, А. С. Полтава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/А. С. Пушкин. –Москва : Дет. Лит., 1983.- 88 с.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erican Retro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7944" y="1844824"/>
            <a:ext cx="4572000" cy="42165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В поэме "Полтава" рассказывается о знаменательных событиях петровской эпохи, сыгравших важную роль в истории России. В центре поэмы стоит величественный образ Петра I. "Полтава" - восторженный гимн русскому императору, его творческому гению, его смелой личности. и вероломством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g-fotki.yandex.ru/get/217607/97833783.16b2/0_1e074c_d523bd3a_orig.jpg"/>
          <p:cNvPicPr>
            <a:picLocks noChangeAspect="1" noChangeArrowheads="1"/>
          </p:cNvPicPr>
          <p:nvPr/>
        </p:nvPicPr>
        <p:blipFill>
          <a:blip r:embed="rId2" cstate="print">
            <a:lum bright="3000" contrast="-5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7890" name="Picture 2" descr="https://i2.wp.com/svs-gru.ru/wp-content/uploads/2021/07/poltava-1.jpg?fit=1200%2C578&amp;ssl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9144000" cy="514541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Picture 4" descr="https://telegra.ph/file/7ae3a21d2c62f58ca30b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67988"/>
            <a:ext cx="9144000" cy="14900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-fotki.yandex.ru/get/217607/97833783.16b2/0_1e074c_d523bd3a_orig.jpg"/>
          <p:cNvPicPr>
            <a:picLocks noChangeAspect="1" noChangeArrowheads="1"/>
          </p:cNvPicPr>
          <p:nvPr/>
        </p:nvPicPr>
        <p:blipFill>
          <a:blip r:embed="rId2" cstate="print">
            <a:lum bright="3000" contrast="-5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0" y="260648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Толстой, А. Н. Петр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Первый/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А. Н. Толстой.- Москва : Русское слово, 2012. – 320 с. – ( Школьная историческая библиотека).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erican Retro" pitchFamily="66" charset="0"/>
            </a:endParaRPr>
          </a:p>
        </p:txBody>
      </p:sp>
      <p:pic>
        <p:nvPicPr>
          <p:cNvPr id="43010" name="Picture 2" descr="https://russkoe-slovo.ru/upload/medialibrary/e47/13013_Bibli_Petr_I_I_Ob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88840"/>
            <a:ext cx="3086721" cy="4564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563888" y="1687354"/>
            <a:ext cx="54006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/>
              <a:t>Роман "</a:t>
            </a:r>
            <a:r>
              <a:rPr lang="ru-RU" sz="2200" b="1" dirty="0" smtClean="0"/>
              <a:t>Петр</a:t>
            </a:r>
            <a:r>
              <a:rPr lang="ru-RU" sz="2200" dirty="0" smtClean="0"/>
              <a:t> </a:t>
            </a:r>
            <a:r>
              <a:rPr lang="ru-RU" sz="2200" b="1" dirty="0" smtClean="0"/>
              <a:t>Первый</a:t>
            </a:r>
            <a:r>
              <a:rPr lang="ru-RU" sz="2200" dirty="0" smtClean="0"/>
              <a:t>" посвящен переломному периоду в истории России, "когда Россия молодая мужала с гением Петра" — величайшего российского императора и реформатора. В романе изображены важнейшие события того времени — Стрелецкий бунт, Азовские походы, Великое посольство, битва при Нарве... Все исторические личности, и в первую очередь </a:t>
            </a:r>
            <a:r>
              <a:rPr lang="ru-RU" sz="2200" b="1" dirty="0" smtClean="0"/>
              <a:t>Петр</a:t>
            </a:r>
            <a:r>
              <a:rPr lang="ru-RU" sz="2200" dirty="0" smtClean="0"/>
              <a:t> </a:t>
            </a:r>
            <a:r>
              <a:rPr lang="ru-RU" sz="2200" b="1" dirty="0" smtClean="0"/>
              <a:t>I</a:t>
            </a:r>
            <a:r>
              <a:rPr lang="ru-RU" sz="2200" dirty="0" smtClean="0"/>
              <a:t>, показаны в ней живыми людьми. Это не просто историческая хроника, это роман о нравах, о жизни простых людей, об их взгляде на реформы, их понимании верности и служения.</a:t>
            </a:r>
            <a:endParaRPr lang="ru-RU" sz="2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frm-wows-ru.wgcdn.co/wows_forum_ru/monthly_2017_10/22999976_2025413787734726_4188427620121171607_o.jpg.1bfdbd78da0a3401cfa8058d4aa6b4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4416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g-fotki.yandex.ru/get/217607/97833783.16b2/0_1e074c_d523bd3a_orig.jpg"/>
          <p:cNvPicPr>
            <a:picLocks noChangeAspect="1" noChangeArrowheads="1"/>
          </p:cNvPicPr>
          <p:nvPr/>
        </p:nvPicPr>
        <p:blipFill>
          <a:blip r:embed="rId2" cstate="print">
            <a:lum bright="3000" contrast="-5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 descr="https://zapadrus.su/images/stories/my_imeges/lesnaia/2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60648"/>
            <a:ext cx="4824536" cy="577195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3131840" y="6237312"/>
            <a:ext cx="3508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Н.В. Овечкин «Пётр I со штабом»</a:t>
            </a:r>
            <a:endParaRPr lang="ru-RU" dirty="0"/>
          </a:p>
        </p:txBody>
      </p:sp>
      <p:pic>
        <p:nvPicPr>
          <p:cNvPr id="5" name="Picture 4" descr="https://telegra.ph/file/7ae3a21d2c62f58ca30b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67988"/>
            <a:ext cx="9144000" cy="14900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g-fotki.yandex.ru/get/217607/97833783.16b2/0_1e074c_d523bd3a_orig.jpg"/>
          <p:cNvPicPr>
            <a:picLocks noChangeAspect="1" noChangeArrowheads="1"/>
          </p:cNvPicPr>
          <p:nvPr/>
        </p:nvPicPr>
        <p:blipFill>
          <a:blip r:embed="rId2" cstate="print">
            <a:lum bright="3000" contrast="-5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260648"/>
            <a:ext cx="828092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Good Vibes Pro" pitchFamily="2" charset="0"/>
              </a:rPr>
              <a:t>Великий Петр, твой каждый след</a:t>
            </a:r>
            <a:br>
              <a:rPr lang="ru-RU" sz="3200" b="1" dirty="0" smtClean="0">
                <a:latin typeface="Good Vibes Pro" pitchFamily="2" charset="0"/>
              </a:rPr>
            </a:br>
            <a:r>
              <a:rPr lang="ru-RU" sz="3200" b="1" dirty="0" smtClean="0">
                <a:latin typeface="Good Vibes Pro" pitchFamily="2" charset="0"/>
              </a:rPr>
              <a:t>Для сердца русского есть памятник священный,</a:t>
            </a:r>
            <a:br>
              <a:rPr lang="ru-RU" sz="3200" b="1" dirty="0" smtClean="0">
                <a:latin typeface="Good Vibes Pro" pitchFamily="2" charset="0"/>
              </a:rPr>
            </a:br>
            <a:r>
              <a:rPr lang="ru-RU" sz="3200" b="1" dirty="0" smtClean="0">
                <a:latin typeface="Good Vibes Pro" pitchFamily="2" charset="0"/>
              </a:rPr>
              <a:t>И здесь, средь гордых скал, твой образ</a:t>
            </a:r>
            <a:br>
              <a:rPr lang="ru-RU" sz="3200" b="1" dirty="0" smtClean="0">
                <a:latin typeface="Good Vibes Pro" pitchFamily="2" charset="0"/>
              </a:rPr>
            </a:br>
            <a:r>
              <a:rPr lang="ru-RU" sz="3200" b="1" dirty="0" smtClean="0">
                <a:latin typeface="Good Vibes Pro" pitchFamily="2" charset="0"/>
              </a:rPr>
              <a:t>Незабвенный</a:t>
            </a:r>
            <a:br>
              <a:rPr lang="ru-RU" sz="3200" b="1" dirty="0" smtClean="0">
                <a:latin typeface="Good Vibes Pro" pitchFamily="2" charset="0"/>
              </a:rPr>
            </a:br>
            <a:r>
              <a:rPr lang="ru-RU" sz="3200" b="1" dirty="0" smtClean="0">
                <a:latin typeface="Good Vibes Pro" pitchFamily="2" charset="0"/>
              </a:rPr>
              <a:t>Встает в лучах любви, и славы, и побед.</a:t>
            </a:r>
            <a:br>
              <a:rPr lang="ru-RU" sz="3200" b="1" dirty="0" smtClean="0">
                <a:latin typeface="Good Vibes Pro" pitchFamily="2" charset="0"/>
              </a:rPr>
            </a:br>
            <a:r>
              <a:rPr lang="ru-RU" sz="3200" b="1" dirty="0" smtClean="0">
                <a:latin typeface="Good Vibes Pro" pitchFamily="2" charset="0"/>
              </a:rPr>
              <a:t>Нам святы о тебе преданья вековые,</a:t>
            </a:r>
            <a:br>
              <a:rPr lang="ru-RU" sz="3200" b="1" dirty="0" smtClean="0">
                <a:latin typeface="Good Vibes Pro" pitchFamily="2" charset="0"/>
              </a:rPr>
            </a:br>
            <a:r>
              <a:rPr lang="ru-RU" sz="3200" b="1" dirty="0" smtClean="0">
                <a:latin typeface="Good Vibes Pro" pitchFamily="2" charset="0"/>
              </a:rPr>
              <a:t>Жизнь русская тобой еще озарена,</a:t>
            </a:r>
            <a:br>
              <a:rPr lang="ru-RU" sz="3200" b="1" dirty="0" smtClean="0">
                <a:latin typeface="Good Vibes Pro" pitchFamily="2" charset="0"/>
              </a:rPr>
            </a:br>
            <a:r>
              <a:rPr lang="ru-RU" sz="3200" b="1" dirty="0" smtClean="0">
                <a:latin typeface="Good Vibes Pro" pitchFamily="2" charset="0"/>
              </a:rPr>
              <a:t>И памяти твоей, Великий Петр, верна</a:t>
            </a:r>
            <a:br>
              <a:rPr lang="ru-RU" sz="3200" b="1" dirty="0" smtClean="0">
                <a:latin typeface="Good Vibes Pro" pitchFamily="2" charset="0"/>
              </a:rPr>
            </a:br>
            <a:r>
              <a:rPr lang="ru-RU" sz="3200" b="1" dirty="0" smtClean="0">
                <a:latin typeface="Good Vibes Pro" pitchFamily="2" charset="0"/>
              </a:rPr>
              <a:t>Твоя великая Россия! </a:t>
            </a:r>
          </a:p>
          <a:p>
            <a:pPr algn="ctr"/>
            <a:endParaRPr lang="ru-RU" sz="3200" b="1" dirty="0" smtClean="0">
              <a:latin typeface="Good Vibes Pro" pitchFamily="2" charset="0"/>
            </a:endParaRPr>
          </a:p>
          <a:p>
            <a:pPr algn="ctr"/>
            <a:r>
              <a:rPr lang="ru-RU" sz="3200" b="1" dirty="0" smtClean="0">
                <a:latin typeface="Good Vibes Pro" pitchFamily="2" charset="0"/>
              </a:rPr>
              <a:t>(Петр Вяземский)</a:t>
            </a:r>
            <a:br>
              <a:rPr lang="ru-RU" sz="3200" b="1" dirty="0" smtClean="0">
                <a:latin typeface="Good Vibes Pro" pitchFamily="2" charset="0"/>
              </a:rPr>
            </a:br>
            <a:endParaRPr lang="ru-RU" sz="3200" b="1" dirty="0">
              <a:latin typeface="Good Vibes Pro" pitchFamily="2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3/3e/Bronze_Horseman_02.jpg/1200px-Bronze_Horsema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020" y="0"/>
            <a:ext cx="9181020" cy="6858000"/>
          </a:xfrm>
          <a:prstGeom prst="rect">
            <a:avLst/>
          </a:prstGeom>
          <a:noFill/>
        </p:spPr>
      </p:pic>
      <p:pic>
        <p:nvPicPr>
          <p:cNvPr id="3" name="Picture 4" descr="https://telegra.ph/file/7ae3a21d2c62f58ca30b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67988"/>
            <a:ext cx="9144000" cy="14900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4.infourok.ru/uploads/ex/0b3c/00063943-17465160/5/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043608" y="1556792"/>
            <a:ext cx="71825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Составитель:  </a:t>
            </a:r>
          </a:p>
          <a:p>
            <a:pPr algn="ctr"/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заведующий детской библиотекой №5 </a:t>
            </a:r>
          </a:p>
          <a:p>
            <a:pPr algn="ctr"/>
            <a:r>
              <a:rPr lang="ru-RU" sz="4000" b="1" i="1" dirty="0" err="1" smtClean="0">
                <a:latin typeface="Arial" pitchFamily="34" charset="0"/>
                <a:cs typeface="Arial" pitchFamily="34" charset="0"/>
              </a:rPr>
              <a:t>Глухова</a:t>
            </a:r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 М. В.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67744" y="486916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МБУК «ЦБС» Г.ГУКОВО, РОСТОВСКОЙ ОБЛАСТИ</a:t>
            </a:r>
          </a:p>
          <a:p>
            <a:pPr algn="ctr"/>
            <a:r>
              <a:rPr lang="ru-RU" b="1" dirty="0" smtClean="0"/>
              <a:t>2022 Г.</a:t>
            </a:r>
            <a:endParaRPr lang="ru-RU" b="1" dirty="0"/>
          </a:p>
        </p:txBody>
      </p:sp>
      <p:pic>
        <p:nvPicPr>
          <p:cNvPr id="5" name="Picture 4" descr="https://telegra.ph/file/7ae3a21d2c62f58ca30b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67988"/>
            <a:ext cx="9144000" cy="14900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4.infourok.ru/uploads/ex/0b3c/00063943-17465160/5/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331640" y="332656"/>
            <a:ext cx="761459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elica" pitchFamily="2" charset="0"/>
              </a:rPr>
              <a:t>Пою премудрого Российского Героя,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elica" pitchFamily="2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elica" pitchFamily="2" charset="0"/>
              </a:rPr>
              <a:t>Что грады новые, полки и флоты строя,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elica" pitchFamily="2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elica" pitchFamily="2" charset="0"/>
              </a:rPr>
              <a:t>От самых нежных лет со злобой вел войну,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elica" pitchFamily="2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elica" pitchFamily="2" charset="0"/>
              </a:rPr>
              <a:t>Сквозь страхи проходя, вознес свою страну,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elica" pitchFamily="2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elica" pitchFamily="2" charset="0"/>
              </a:rPr>
              <a:t>Смирил злодеев внутрь и вне попрал противных,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elica" pitchFamily="2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elica" pitchFamily="2" charset="0"/>
              </a:rPr>
              <a:t>Рукой и разумом сверг дерзостных и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elica" pitchFamily="2" charset="0"/>
              </a:rPr>
              <a:t>льстивных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elica" pitchFamily="2" charset="0"/>
              </a:rPr>
              <a:t>,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elica" pitchFamily="2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elica" pitchFamily="2" charset="0"/>
              </a:rPr>
              <a:t>Среди военных бурь науки нам открыл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elica" pitchFamily="2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elica" pitchFamily="2" charset="0"/>
              </a:rPr>
              <a:t>И мир делами весь и зависть удивил.</a:t>
            </a: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elica" pitchFamily="2" charset="0"/>
              </a:rPr>
              <a:t>          Михаил Ломоносов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elica" pitchFamily="2" charset="0"/>
            </a:endParaRPr>
          </a:p>
        </p:txBody>
      </p:sp>
      <p:pic>
        <p:nvPicPr>
          <p:cNvPr id="35842" name="Picture 2" descr="https://i0.wp.com/lidersblog.ru/wp-content/uploads/2012/02/Lomonosov1-1-2.jpg?w=1130&amp;ssl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251566"/>
            <a:ext cx="2448272" cy="2606434"/>
          </a:xfrm>
          <a:prstGeom prst="hexagon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ds04.infourok.ru/uploads/ex/0b3c/00063943-17465160/5/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11560" y="476672"/>
            <a:ext cx="80648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 </a:t>
            </a:r>
            <a:r>
              <a:rPr lang="ru-RU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d Vibes Pro" pitchFamily="2" charset="0"/>
              </a:rPr>
              <a:t>Петр </a:t>
            </a:r>
            <a:r>
              <a:rPr lang="ru-RU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d Vibes Pro" pitchFamily="2" charset="0"/>
              </a:rPr>
              <a:t>Алексеевич Романов </a:t>
            </a:r>
            <a:endParaRPr lang="ru-RU" sz="40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od Vibes Pro" pitchFamily="2" charset="0"/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d Vibes Pro" pitchFamily="2" charset="0"/>
              </a:rPr>
              <a:t>(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d Vibes Pro" pitchFamily="2" charset="0"/>
              </a:rPr>
              <a:t>Петр I, Великий) (1672-1725) –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d Vibes Pro" pitchFamily="2" charset="0"/>
              </a:rPr>
              <a:t>выдающийся государственный и общественный деятель, русский царь из династии Романовых, Император Всероссийский (с 1721 г.). Был коронован в 10-летнем возрасте, стал править самостоятельно с 1689 года вместе с братом Иваном, после смерти которого, в 1696 году Петр стал единовластным царем.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4.infourok.ru/uploads/ex/0b3c/00063943-17465160/5/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95536" y="188640"/>
            <a:ext cx="8550696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d Vibes Pro" pitchFamily="2" charset="0"/>
              </a:rPr>
              <a:t>С юных лет Петр I проявлял интерес </a:t>
            </a:r>
          </a:p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d Vibes Pro" pitchFamily="2" charset="0"/>
              </a:rPr>
              <a:t>к наукам и заграничному образу жизни. </a:t>
            </a:r>
          </a:p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d Vibes Pro" pitchFamily="2" charset="0"/>
              </a:rPr>
              <a:t>В 1697-1698 годах совершил путешествие </a:t>
            </a:r>
          </a:p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d Vibes Pro" pitchFamily="2" charset="0"/>
              </a:rPr>
              <a:t>в страны Западной Европы, после чего развернул масштабные реформы Российского государства: провел военную, церковную, финансовую реформы, осуществил преобразования в промышленности </a:t>
            </a:r>
          </a:p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d Vibes Pro" pitchFamily="2" charset="0"/>
              </a:rPr>
              <a:t>и торговле, культуре и образовании. </a:t>
            </a:r>
          </a:p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d Vibes Pro" pitchFamily="2" charset="0"/>
              </a:rPr>
              <a:t>В результате деятельности Петра I Россия стала империей и заняла достойное место </a:t>
            </a:r>
          </a:p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d Vibes Pro" pitchFamily="2" charset="0"/>
              </a:rPr>
              <a:t>среди ведущих европейских держав.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od Vibes Pro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g-fotki.yandex.ru/get/217607/97833783.16b2/0_1e074c_d523bd3a_orig.jpg"/>
          <p:cNvPicPr>
            <a:picLocks noChangeAspect="1" noChangeArrowheads="1"/>
          </p:cNvPicPr>
          <p:nvPr/>
        </p:nvPicPr>
        <p:blipFill>
          <a:blip r:embed="rId2" cstate="print">
            <a:lum bright="3000" contrast="-5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1ПетрКартина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404664"/>
            <a:ext cx="4931039" cy="6165304"/>
          </a:xfrm>
          <a:prstGeom prst="ellipse">
            <a:avLst/>
          </a:prstGeom>
          <a:noFill/>
          <a:effectLst>
            <a:softEdge rad="317500"/>
          </a:effectLst>
        </p:spPr>
      </p:pic>
      <p:pic>
        <p:nvPicPr>
          <p:cNvPr id="44034" name="Picture 2" descr="https://potokmedia.ru/wp-content/uploads/2021/11/1ab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88640"/>
            <a:ext cx="8568952" cy="6480720"/>
          </a:xfrm>
          <a:prstGeom prst="ellipse">
            <a:avLst/>
          </a:prstGeom>
          <a:noFill/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2915816" y="6309320"/>
            <a:ext cx="372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Жан Марк </a:t>
            </a:r>
            <a:r>
              <a:rPr lang="ru-RU" b="1" dirty="0" err="1" smtClean="0"/>
              <a:t>Натье</a:t>
            </a:r>
            <a:r>
              <a:rPr lang="ru-RU" b="1" dirty="0" smtClean="0"/>
              <a:t> «Портрет Петра </a:t>
            </a:r>
            <a:r>
              <a:rPr lang="en-US" b="1" dirty="0" smtClean="0"/>
              <a:t>I</a:t>
            </a:r>
            <a:r>
              <a:rPr lang="ru-RU" b="1" dirty="0" smtClean="0"/>
              <a:t>»</a:t>
            </a:r>
            <a:endParaRPr lang="ru-RU" b="1" dirty="0"/>
          </a:p>
        </p:txBody>
      </p:sp>
      <p:pic>
        <p:nvPicPr>
          <p:cNvPr id="6" name="Picture 4" descr="https://telegra.ph/file/7ae3a21d2c62f58ca30b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5367988"/>
            <a:ext cx="8178183" cy="14900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-fotki.yandex.ru/get/217607/97833783.16b2/0_1e074c_d523bd3a_orig.jpg"/>
          <p:cNvPicPr>
            <a:picLocks noChangeAspect="1" noChangeArrowheads="1"/>
          </p:cNvPicPr>
          <p:nvPr/>
        </p:nvPicPr>
        <p:blipFill>
          <a:blip r:embed="rId2" cstate="print">
            <a:lum bright="3000" contrast="-5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3528" y="214290"/>
            <a:ext cx="856895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Балязин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,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Вольдемар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 Петр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Великий и его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наследники: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 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Роман/В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.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Н.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Балязин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.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– Москва :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ОЛМА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Медиа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Групп, 2007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. - 224 с. - (Романовы).</a:t>
            </a:r>
          </a:p>
        </p:txBody>
      </p:sp>
      <p:pic>
        <p:nvPicPr>
          <p:cNvPr id="29698" name="Picture 2" descr="http://2.bp.blogspot.com/-1gRGpAxToYY/Tp1Cq93X-YI/AAAAAAAAA88/wJz3icUhRh4/s1600/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000240"/>
            <a:ext cx="2857520" cy="430914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707904" y="2060848"/>
            <a:ext cx="52200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XVIII век начался реформами Петра Великого, а закончился реформами Екатерины II, также названной современниками Великой.</a:t>
            </a:r>
            <a:br>
              <a:rPr lang="ru-RU" sz="2800" dirty="0" smtClean="0"/>
            </a:br>
            <a:r>
              <a:rPr lang="ru-RU" sz="2800" dirty="0" smtClean="0"/>
              <a:t>Книга рассказывает о деяниях  великого императора, а так же о событиях, произошедших после его смерти.</a:t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ds04.infourok.ru/uploads/ex/0b3c/00063943-17465160/5/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1026" name="Picture 2" descr="https://iv-obdu.ru/images/galery/2021/d_vnevsk-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000240"/>
            <a:ext cx="3071834" cy="44591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28596" y="214290"/>
            <a:ext cx="84296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Бутромеев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, В.П.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 Всемирная история в лицах: История России от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Рюрика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 до 1917 года. Энциклопедия для школьник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а/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В.П.Бутромеев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. – Москва :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ОЛМА-ПРЕСС, 2000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. - 320с. :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Retro" pitchFamily="66" charset="0"/>
              </a:rPr>
              <a:t>ил.-(Детский Плутарх).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2204864"/>
            <a:ext cx="49685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История, вышедшая из-под пера писателя, это не научный трактат, а сплав истины и исторической судьбы народа. Те, кто прочтет ее, яснее и целостнее представят себе наше великое прошлое, чтобы с большей надежной смотреть в свое будущее.</a:t>
            </a:r>
            <a:endParaRPr lang="ru-RU" sz="2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933</Words>
  <Application>Microsoft Office PowerPoint</Application>
  <PresentationFormat>Экран (4:3)</PresentationFormat>
  <Paragraphs>64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Klub</dc:creator>
  <cp:lastModifiedBy>Admin</cp:lastModifiedBy>
  <cp:revision>195</cp:revision>
  <dcterms:created xsi:type="dcterms:W3CDTF">2022-04-22T06:08:46Z</dcterms:created>
  <dcterms:modified xsi:type="dcterms:W3CDTF">2022-06-23T13:02:54Z</dcterms:modified>
</cp:coreProperties>
</file>