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3" r:id="rId6"/>
    <p:sldId id="261" r:id="rId7"/>
    <p:sldId id="260" r:id="rId8"/>
    <p:sldId id="264" r:id="rId9"/>
    <p:sldId id="25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669900"/>
    <a:srgbClr val="006600"/>
    <a:srgbClr val="7A29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0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81ED-40A3-4CEE-B8D6-416C24233993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9ABEE-536C-47F2-A6F6-E99221C98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281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81ED-40A3-4CEE-B8D6-416C24233993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9ABEE-536C-47F2-A6F6-E99221C98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42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81ED-40A3-4CEE-B8D6-416C24233993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9ABEE-536C-47F2-A6F6-E99221C98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016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81ED-40A3-4CEE-B8D6-416C24233993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9ABEE-536C-47F2-A6F6-E99221C98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903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81ED-40A3-4CEE-B8D6-416C24233993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9ABEE-536C-47F2-A6F6-E99221C98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55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81ED-40A3-4CEE-B8D6-416C24233993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9ABEE-536C-47F2-A6F6-E99221C98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552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81ED-40A3-4CEE-B8D6-416C24233993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9ABEE-536C-47F2-A6F6-E99221C98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301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81ED-40A3-4CEE-B8D6-416C24233993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9ABEE-536C-47F2-A6F6-E99221C98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969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81ED-40A3-4CEE-B8D6-416C24233993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9ABEE-536C-47F2-A6F6-E99221C98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420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81ED-40A3-4CEE-B8D6-416C24233993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9ABEE-536C-47F2-A6F6-E99221C98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187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81ED-40A3-4CEE-B8D6-416C24233993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9ABEE-536C-47F2-A6F6-E99221C98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511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881ED-40A3-4CEE-B8D6-416C24233993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9ABEE-536C-47F2-A6F6-E99221C98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891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2114" y="2693987"/>
            <a:ext cx="7772400" cy="1470025"/>
          </a:xfrm>
          <a:effectLst>
            <a:outerShdw blurRad="584200" dist="1714500" dir="21540000" sx="177000" sy="177000" algn="bl" rotWithShape="0">
              <a:schemeClr val="tx1">
                <a:lumMod val="95000"/>
                <a:lumOff val="5000"/>
                <a:alpha val="52000"/>
              </a:schemeClr>
            </a:outerShdw>
          </a:effectLst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ntry Western" panose="02000000000000000000" pitchFamily="2" charset="0"/>
              </a:rPr>
              <a:t>НОВИНКИ</a:t>
            </a:r>
            <a:br>
              <a:rPr lang="ru-RU" sz="5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ntry Western" panose="02000000000000000000" pitchFamily="2" charset="0"/>
              </a:rPr>
            </a:br>
            <a:r>
              <a:rPr lang="ru-RU" sz="5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ntry Western" panose="02000000000000000000" pitchFamily="2" charset="0"/>
              </a:rPr>
              <a:t>КРАЕВЕДЧЕСКОЙ </a:t>
            </a:r>
            <a:br>
              <a:rPr lang="ru-RU" sz="5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ntry Western" panose="02000000000000000000" pitchFamily="2" charset="0"/>
              </a:rPr>
            </a:br>
            <a:r>
              <a:rPr lang="ru-RU" sz="5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ntry Western" panose="02000000000000000000" pitchFamily="2" charset="0"/>
              </a:rPr>
              <a:t>ЛИТЕРАТУРЫ</a:t>
            </a:r>
            <a:endParaRPr lang="ru-RU" sz="54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ntry Western" panose="02000000000000000000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965033"/>
            <a:ext cx="6048672" cy="820874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МБУК «ЦБС» г. Гуково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Городская библиотека№1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User\Desktop\02-book-hard-co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36296" y="764704"/>
            <a:ext cx="2456437" cy="221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03-boo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170" y="1674101"/>
            <a:ext cx="2052830" cy="191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2981158" y="5492507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2022 год</a:t>
            </a:r>
          </a:p>
        </p:txBody>
      </p:sp>
    </p:spTree>
    <p:extLst>
      <p:ext uri="{BB962C8B-B14F-4D97-AF65-F5344CB8AC3E}">
        <p14:creationId xmlns:p14="http://schemas.microsoft.com/office/powerpoint/2010/main" val="2499846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22472" y="1412776"/>
            <a:ext cx="6408712" cy="3831818"/>
          </a:xfrm>
          <a:prstGeom prst="rect">
            <a:avLst/>
          </a:prstGeom>
          <a:effectLst>
            <a:outerShdw blurRad="228600" dist="1752600" dir="21540000" sx="102000" sy="102000" algn="tl" rotWithShape="0">
              <a:schemeClr val="tx1">
                <a:alpha val="37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nday" panose="00000500000000000000" pitchFamily="2" charset="-52"/>
              </a:rPr>
              <a:t>Уважаемые читатели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nday" panose="00000500000000000000" pitchFamily="2" charset="-52"/>
              </a:rPr>
              <a:t>!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nday" panose="00000500000000000000" pitchFamily="2" charset="-52"/>
              </a:rPr>
              <a:t> </a:t>
            </a: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nday" panose="00000500000000000000" pitchFamily="2" charset="-52"/>
              </a:rPr>
              <a:t>Предлагаем Вашему вниманию 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nday" panose="00000500000000000000" pitchFamily="2" charset="-52"/>
              </a:rPr>
              <a:t>виртуальную выставку </a:t>
            </a: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nday" panose="00000500000000000000" pitchFamily="2" charset="-52"/>
              </a:rPr>
              <a:t>новых краеведческих 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nday" panose="00000500000000000000" pitchFamily="2" charset="-52"/>
              </a:rPr>
              <a:t>книг!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nday" panose="00000500000000000000" pitchFamily="2" charset="-52"/>
            </a:endParaRP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nday" panose="00000500000000000000" pitchFamily="2" charset="-52"/>
              </a:rPr>
              <a:t>Приглашаем </a:t>
            </a: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nday" panose="00000500000000000000" pitchFamily="2" charset="-52"/>
              </a:rPr>
              <a:t>Вас посетить 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nday" panose="00000500000000000000" pitchFamily="2" charset="-52"/>
              </a:rPr>
              <a:t>городскую библиотеку №1, чтобы </a:t>
            </a: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nday" panose="00000500000000000000" pitchFamily="2" charset="-52"/>
              </a:rPr>
              <a:t>подробнее познакомиться с представленными книгами.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nday" panose="00000500000000000000" pitchFamily="2" charset="-52"/>
              </a:rPr>
              <a:t>Много нового и интересного можно почерпнуть из этих книг, чтение станет не только интересным, но и познавательным</a:t>
            </a: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.</a:t>
            </a:r>
            <a:endParaRPr lang="ru-RU" b="1" i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027152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2" descr="C:\Users\User\Desktop\2677037_deta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853442"/>
            <a:ext cx="2315933" cy="33037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91880" y="1883178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7A2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 Cyr" panose="020B7200000000000000" pitchFamily="34" charset="0"/>
              </a:rPr>
              <a:t>Вниманию читателей предлагается уникальный сборник свидетельств, мемуаров и научных работ, отображающих широчайший пласт явлений и нравов, присущих российскому казачеству.</a:t>
            </a:r>
            <a:br>
              <a:rPr lang="ru-RU" b="1" dirty="0">
                <a:solidFill>
                  <a:srgbClr val="7A2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 Cyr" panose="020B7200000000000000" pitchFamily="34" charset="0"/>
              </a:rPr>
            </a:br>
            <a:r>
              <a:rPr lang="ru-RU" b="1" dirty="0">
                <a:solidFill>
                  <a:srgbClr val="7A2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 Cyr" panose="020B7200000000000000" pitchFamily="34" charset="0"/>
              </a:rPr>
              <a:t>В состав данного сборника вошли множественные свидетельства и документы, позволяющие составить всестороннее и многогранное представление о российском казачестве, его нравах, представлениях и истории.</a:t>
            </a:r>
            <a:br>
              <a:rPr lang="ru-RU" b="1" dirty="0">
                <a:solidFill>
                  <a:srgbClr val="7A2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 Cyr" panose="020B7200000000000000" pitchFamily="34" charset="0"/>
              </a:rPr>
            </a:br>
            <a:r>
              <a:rPr lang="ru-RU" b="1" dirty="0">
                <a:solidFill>
                  <a:srgbClr val="7A2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 Cyr" panose="020B7200000000000000" pitchFamily="34" charset="0"/>
              </a:rPr>
              <a:t>Составитель </a:t>
            </a:r>
            <a:r>
              <a:rPr lang="ru-RU" b="1" dirty="0" err="1">
                <a:solidFill>
                  <a:srgbClr val="7A2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 Cyr" panose="020B7200000000000000" pitchFamily="34" charset="0"/>
              </a:rPr>
              <a:t>Дюкарев</a:t>
            </a:r>
            <a:r>
              <a:rPr lang="ru-RU" b="1" dirty="0">
                <a:solidFill>
                  <a:srgbClr val="7A2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 Cyr" panose="020B7200000000000000" pitchFamily="34" charset="0"/>
              </a:rPr>
              <a:t> А. В.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5575" y="476672"/>
            <a:ext cx="7992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Кодекс чести казака.- М.: РИПОЛ классик, 2018.- 336 с.</a:t>
            </a:r>
            <a:endParaRPr lang="ru-RU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886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851920" y="2060848"/>
            <a:ext cx="43204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A2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 Cyr" panose="020B7200000000000000" pitchFamily="34" charset="0"/>
              </a:rPr>
              <a:t>В </a:t>
            </a:r>
            <a:r>
              <a:rPr lang="ru-RU" sz="2000" b="1" dirty="0">
                <a:solidFill>
                  <a:srgbClr val="7A2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 Cyr" panose="020B7200000000000000" pitchFamily="34" charset="0"/>
              </a:rPr>
              <a:t>основу книги легли архивные документы, воспоминания очевидцев, материалы, предоставленные поисковиками. В книге рассказывается о героических событиях городов, поселков и хуторов Ростовской области и о подвигах наших земляков. 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3074" name="Picture 2" descr="C:\Users\User\Desktop\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3" t="6887" r="10147" b="6305"/>
          <a:stretch/>
        </p:blipFill>
        <p:spPr bwMode="auto">
          <a:xfrm>
            <a:off x="899591" y="1908330"/>
            <a:ext cx="2337831" cy="37107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16632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Ратная доблесть Ростовской области: фотоальбом посвящен 80 – летию начала Великой Отечественной войны 1941 -1945 гг. и 76- летию Победы.- Ростов н/Д, ИП </a:t>
            </a:r>
            <a:r>
              <a:rPr lang="ru-RU" b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Ютишев</a:t>
            </a:r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А.С., 2021.- 108 с.</a:t>
            </a:r>
            <a:endParaRPr lang="ru-RU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225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851920" y="2060848"/>
            <a:ext cx="43204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A2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 Cyr" panose="020B7200000000000000" pitchFamily="34" charset="0"/>
              </a:rPr>
              <a:t>Книга </a:t>
            </a:r>
            <a:r>
              <a:rPr lang="ru-RU" sz="2000" b="1" dirty="0">
                <a:solidFill>
                  <a:srgbClr val="7A2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 Cyr" panose="020B7200000000000000" pitchFamily="34" charset="0"/>
              </a:rPr>
              <a:t>«Новочеркасский собор» поможет пробудить интерес к теме и лучше узнать историю создания жемчужины столицы донских казаков – Вознесенского собора.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098" name="Picture 2" descr="C:\Users\User\Desktop\Albom_sobor_1-354x5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5" b="4101"/>
          <a:stretch/>
        </p:blipFill>
        <p:spPr bwMode="auto">
          <a:xfrm>
            <a:off x="971601" y="1718123"/>
            <a:ext cx="2579320" cy="36615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332656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Картавенко В.Л. Новочеркасский Патриарший Вознесенский войсковой всеказачий собор: фотоальбом/ В. Л. Картавенко.- Новочеркасск: ЛИК, 2018.- 128 с.</a:t>
            </a:r>
            <a:endParaRPr lang="ru-RU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586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64" y="-3840"/>
            <a:ext cx="9144000" cy="6858000"/>
          </a:xfrm>
          <a:prstGeom prst="rect">
            <a:avLst/>
          </a:prstGeom>
        </p:spPr>
      </p:pic>
      <p:pic>
        <p:nvPicPr>
          <p:cNvPr id="1026" name="Picture 2" descr="C:\Users\User\Desktop\02-book-hard-co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400221"/>
            <a:ext cx="4572000" cy="412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79912" y="1725216"/>
            <a:ext cx="48382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A2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 Cyr" panose="020B7200000000000000" pitchFamily="34" charset="0"/>
              </a:rPr>
              <a:t> </a:t>
            </a:r>
            <a:r>
              <a:rPr lang="ru-RU" sz="2000" b="1" dirty="0">
                <a:solidFill>
                  <a:srgbClr val="7A2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 Cyr" panose="020B7200000000000000" pitchFamily="34" charset="0"/>
              </a:rPr>
              <a:t>Книга в увлекательной и доступной форме рассказывает о происхождении казаков, устройстве их быта, занятиях в мирное время, традициях и воспитании детей. Большое внимание уделяется теме православия и роли казаков в истории нашей страны, служению Войска Донского российскому государству.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260648"/>
            <a:ext cx="7934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Живу на Дону: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етско – юношеский патриотический сборник: в 3-х т./ отв.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ед. издания М.Ю. Гарнец.- Ростов н/Д: Омега Паблишер, 2021.- 151 с.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739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 descr="C:\Users\User\Desktop\02-book-patrio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" y="1645607"/>
            <a:ext cx="4222211" cy="372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15790" y="2013228"/>
            <a:ext cx="440813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A2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 Cyr" panose="020B7200000000000000" pitchFamily="34" charset="0"/>
              </a:rPr>
              <a:t>Книга </a:t>
            </a:r>
            <a:r>
              <a:rPr lang="ru-RU" sz="2000" b="1" dirty="0">
                <a:solidFill>
                  <a:srgbClr val="7A2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 Cyr" panose="020B7200000000000000" pitchFamily="34" charset="0"/>
              </a:rPr>
              <a:t>рассказывает о героизме и мужестве защитников и жителей Ростовской области, которые остановили натиск немецко-фашистских войск в годы Великой Отечественной войны и повернули вражеские орды вспять. 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90600" y="260648"/>
            <a:ext cx="85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Живу на Дону: детско – юношеский патриотический сборник: в 3-х т./ отв. ред. издания М.Ю. Гарнец.- Ростов н/Д: Омега Паблишер, 2021.- 151 с.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361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85662" y="1621551"/>
            <a:ext cx="473267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A2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 Cyr" panose="020B7200000000000000" pitchFamily="34" charset="0"/>
              </a:rPr>
              <a:t>Книга </a:t>
            </a:r>
            <a:r>
              <a:rPr lang="ru-RU" sz="2000" b="1" dirty="0">
                <a:solidFill>
                  <a:srgbClr val="7A2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 Cyr" panose="020B7200000000000000" pitchFamily="34" charset="0"/>
              </a:rPr>
              <a:t>рассказывает о становлении пограничной службы, начиная с Древнерусского государства, и о том, кто были первые пограничники на территории Дона. Отдельное внимание уделяется тому, как устроена государственная граница, какую службу несут современные пограничники и кто им помогает в столь важной работе.  </a:t>
            </a:r>
            <a:endParaRPr lang="ru-RU" dirty="0"/>
          </a:p>
        </p:txBody>
      </p:sp>
      <p:pic>
        <p:nvPicPr>
          <p:cNvPr id="3074" name="Picture 2" descr="C:\Users\User\Desktop\03-boo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9872" y="1181157"/>
            <a:ext cx="4556358" cy="425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3040" y="283707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Живу на Дону: детско – юношеский патриотический сборник: в 3-х т./ отв. ред. издания М.Ю. Гарнец.- Ростов н/Д: Омега Паблишер, 2021.-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127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200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528" y="1268760"/>
            <a:ext cx="943304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6699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_GildiaTitulDcFrGr" panose="040508030A0602020202" pitchFamily="82" charset="-52"/>
              </a:rPr>
              <a:t>ЖДЁМ ВАС</a:t>
            </a:r>
          </a:p>
          <a:p>
            <a:pPr algn="ctr"/>
            <a:r>
              <a:rPr lang="ru-RU" sz="72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6699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_GildiaTitulDcFrGr" panose="040508030A0602020202" pitchFamily="82" charset="-52"/>
              </a:rPr>
              <a:t>В НАШЕЙ БИБЛИОТЕКЕ</a:t>
            </a:r>
            <a:r>
              <a:rPr lang="ru-RU" sz="72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6699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!</a:t>
            </a:r>
            <a:endParaRPr lang="ru-RU" sz="72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6699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77913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440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НОВИНКИ КРАЕВЕДЧЕСКОЙ  ЛИТЕРАТУРЫ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НОВИНКИ КРАЕВЕДЧЕСКОЙ  ЛИТЕРАТУРЫ</dc:title>
  <dc:creator>User</dc:creator>
  <cp:lastModifiedBy>User</cp:lastModifiedBy>
  <cp:revision>15</cp:revision>
  <dcterms:created xsi:type="dcterms:W3CDTF">2022-11-10T13:18:00Z</dcterms:created>
  <dcterms:modified xsi:type="dcterms:W3CDTF">2022-12-01T12:49:15Z</dcterms:modified>
</cp:coreProperties>
</file>