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75" r:id="rId2"/>
    <p:sldId id="270" r:id="rId3"/>
    <p:sldId id="257" r:id="rId4"/>
    <p:sldId id="268" r:id="rId5"/>
    <p:sldId id="258" r:id="rId6"/>
    <p:sldId id="269" r:id="rId7"/>
    <p:sldId id="259" r:id="rId8"/>
    <p:sldId id="271" r:id="rId9"/>
    <p:sldId id="260" r:id="rId10"/>
    <p:sldId id="272" r:id="rId11"/>
    <p:sldId id="264" r:id="rId12"/>
    <p:sldId id="274" r:id="rId13"/>
    <p:sldId id="276" r:id="rId14"/>
    <p:sldId id="279" r:id="rId15"/>
    <p:sldId id="277" r:id="rId16"/>
    <p:sldId id="278" r:id="rId17"/>
    <p:sldId id="265" r:id="rId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3E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A3891E18-F58A-4E53-A478-310296A80150}" type="datetimeFigureOut">
              <a:rPr lang="ru-RU" smtClean="0"/>
              <a:t>30.01.2023</a:t>
            </a:fld>
            <a:endParaRPr lang="ru-RU"/>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ru-RU"/>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ACE248AD-BF5E-4D45-9D91-6A282AA4E2D5}" type="slidenum">
              <a:rPr lang="ru-RU" smtClean="0"/>
              <a:t>‹#›</a:t>
            </a:fld>
            <a:endParaRPr lang="ru-RU"/>
          </a:p>
        </p:txBody>
      </p:sp>
    </p:spTree>
    <p:extLst>
      <p:ext uri="{BB962C8B-B14F-4D97-AF65-F5344CB8AC3E}">
        <p14:creationId xmlns:p14="http://schemas.microsoft.com/office/powerpoint/2010/main" val="1492293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3891E18-F58A-4E53-A478-310296A80150}" type="datetimeFigureOut">
              <a:rPr lang="ru-RU" smtClean="0"/>
              <a:t>30.01.2023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CE248AD-BF5E-4D45-9D91-6A282AA4E2D5}" type="slidenum">
              <a:rPr lang="ru-RU" smtClean="0"/>
              <a:t>‹#›</a:t>
            </a:fld>
            <a:endParaRPr lang="ru-RU"/>
          </a:p>
        </p:txBody>
      </p:sp>
    </p:spTree>
    <p:extLst>
      <p:ext uri="{BB962C8B-B14F-4D97-AF65-F5344CB8AC3E}">
        <p14:creationId xmlns:p14="http://schemas.microsoft.com/office/powerpoint/2010/main" val="2927873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3891E18-F58A-4E53-A478-310296A80150}" type="datetimeFigureOut">
              <a:rPr lang="ru-RU" smtClean="0"/>
              <a:t>30.01.2023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CE248AD-BF5E-4D45-9D91-6A282AA4E2D5}" type="slidenum">
              <a:rPr lang="ru-RU" smtClean="0"/>
              <a:t>‹#›</a:t>
            </a:fld>
            <a:endParaRPr lang="ru-RU"/>
          </a:p>
        </p:txBody>
      </p:sp>
    </p:spTree>
    <p:extLst>
      <p:ext uri="{BB962C8B-B14F-4D97-AF65-F5344CB8AC3E}">
        <p14:creationId xmlns:p14="http://schemas.microsoft.com/office/powerpoint/2010/main" val="3076516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3891E18-F58A-4E53-A478-310296A80150}" type="datetimeFigureOut">
              <a:rPr lang="ru-RU" smtClean="0"/>
              <a:t>30.01.2023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CE248AD-BF5E-4D45-9D91-6A282AA4E2D5}" type="slidenum">
              <a:rPr lang="ru-RU" smtClean="0"/>
              <a:t>‹#›</a:t>
            </a:fld>
            <a:endParaRPr lang="ru-RU"/>
          </a:p>
        </p:txBody>
      </p:sp>
    </p:spTree>
    <p:extLst>
      <p:ext uri="{BB962C8B-B14F-4D97-AF65-F5344CB8AC3E}">
        <p14:creationId xmlns:p14="http://schemas.microsoft.com/office/powerpoint/2010/main" val="1080358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3891E18-F58A-4E53-A478-310296A80150}" type="datetimeFigureOut">
              <a:rPr lang="ru-RU" smtClean="0"/>
              <a:t>30.01.2023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CE248AD-BF5E-4D45-9D91-6A282AA4E2D5}" type="slidenum">
              <a:rPr lang="ru-RU" smtClean="0"/>
              <a:t>‹#›</a:t>
            </a:fld>
            <a:endParaRPr lang="ru-RU"/>
          </a:p>
        </p:txBody>
      </p:sp>
    </p:spTree>
    <p:extLst>
      <p:ext uri="{BB962C8B-B14F-4D97-AF65-F5344CB8AC3E}">
        <p14:creationId xmlns:p14="http://schemas.microsoft.com/office/powerpoint/2010/main" val="2155125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3891E18-F58A-4E53-A478-310296A80150}" type="datetimeFigureOut">
              <a:rPr lang="ru-RU" smtClean="0"/>
              <a:t>30.01.2023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CE248AD-BF5E-4D45-9D91-6A282AA4E2D5}" type="slidenum">
              <a:rPr lang="ru-RU" smtClean="0"/>
              <a:t>‹#›</a:t>
            </a:fld>
            <a:endParaRPr lang="ru-RU"/>
          </a:p>
        </p:txBody>
      </p:sp>
    </p:spTree>
    <p:extLst>
      <p:ext uri="{BB962C8B-B14F-4D97-AF65-F5344CB8AC3E}">
        <p14:creationId xmlns:p14="http://schemas.microsoft.com/office/powerpoint/2010/main" val="1087487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3891E18-F58A-4E53-A478-310296A80150}" type="datetimeFigureOut">
              <a:rPr lang="ru-RU" smtClean="0"/>
              <a:t>30.01.2023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CE248AD-BF5E-4D45-9D91-6A282AA4E2D5}" type="slidenum">
              <a:rPr lang="ru-RU" smtClean="0"/>
              <a:t>‹#›</a:t>
            </a:fld>
            <a:endParaRPr lang="ru-RU"/>
          </a:p>
        </p:txBody>
      </p:sp>
    </p:spTree>
    <p:extLst>
      <p:ext uri="{BB962C8B-B14F-4D97-AF65-F5344CB8AC3E}">
        <p14:creationId xmlns:p14="http://schemas.microsoft.com/office/powerpoint/2010/main" val="2768126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3891E18-F58A-4E53-A478-310296A80150}" type="datetimeFigureOut">
              <a:rPr lang="ru-RU" smtClean="0"/>
              <a:t>30.01.2023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CE248AD-BF5E-4D45-9D91-6A282AA4E2D5}" type="slidenum">
              <a:rPr lang="ru-RU" smtClean="0"/>
              <a:t>‹#›</a:t>
            </a:fld>
            <a:endParaRPr lang="ru-RU"/>
          </a:p>
        </p:txBody>
      </p:sp>
    </p:spTree>
    <p:extLst>
      <p:ext uri="{BB962C8B-B14F-4D97-AF65-F5344CB8AC3E}">
        <p14:creationId xmlns:p14="http://schemas.microsoft.com/office/powerpoint/2010/main" val="3072178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91E18-F58A-4E53-A478-310296A80150}" type="datetimeFigureOut">
              <a:rPr lang="ru-RU" smtClean="0"/>
              <a:t>30.01.2023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CE248AD-BF5E-4D45-9D91-6A282AA4E2D5}" type="slidenum">
              <a:rPr lang="ru-RU" smtClean="0"/>
              <a:t>‹#›</a:t>
            </a:fld>
            <a:endParaRPr lang="ru-RU"/>
          </a:p>
        </p:txBody>
      </p:sp>
    </p:spTree>
    <p:extLst>
      <p:ext uri="{BB962C8B-B14F-4D97-AF65-F5344CB8AC3E}">
        <p14:creationId xmlns:p14="http://schemas.microsoft.com/office/powerpoint/2010/main" val="830371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ru-RU" smtClean="0"/>
              <a:t>Образец текста</a:t>
            </a:r>
          </a:p>
        </p:txBody>
      </p:sp>
      <p:sp>
        <p:nvSpPr>
          <p:cNvPr id="5" name="Date Placeholder 4"/>
          <p:cNvSpPr>
            <a:spLocks noGrp="1"/>
          </p:cNvSpPr>
          <p:nvPr>
            <p:ph type="dt" sz="half" idx="10"/>
          </p:nvPr>
        </p:nvSpPr>
        <p:spPr/>
        <p:txBody>
          <a:bodyPr/>
          <a:lstStyle/>
          <a:p>
            <a:fld id="{A3891E18-F58A-4E53-A478-310296A80150}" type="datetimeFigureOut">
              <a:rPr lang="ru-RU" smtClean="0"/>
              <a:t>30.01.2023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ACE248AD-BF5E-4D45-9D91-6A282AA4E2D5}" type="slidenum">
              <a:rPr lang="ru-RU" smtClean="0"/>
              <a:t>‹#›</a:t>
            </a:fld>
            <a:endParaRPr lang="ru-RU"/>
          </a:p>
        </p:txBody>
      </p:sp>
    </p:spTree>
    <p:extLst>
      <p:ext uri="{BB962C8B-B14F-4D97-AF65-F5344CB8AC3E}">
        <p14:creationId xmlns:p14="http://schemas.microsoft.com/office/powerpoint/2010/main" val="744171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A3891E18-F58A-4E53-A478-310296A80150}" type="datetimeFigureOut">
              <a:rPr lang="ru-RU" smtClean="0"/>
              <a:t>30.01.2023</a:t>
            </a:fld>
            <a:endParaRPr lang="ru-RU"/>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ru-RU"/>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ACE248AD-BF5E-4D45-9D91-6A282AA4E2D5}" type="slidenum">
              <a:rPr lang="ru-RU" smtClean="0"/>
              <a:t>‹#›</a:t>
            </a:fld>
            <a:endParaRPr lang="ru-RU"/>
          </a:p>
        </p:txBody>
      </p:sp>
    </p:spTree>
    <p:extLst>
      <p:ext uri="{BB962C8B-B14F-4D97-AF65-F5344CB8AC3E}">
        <p14:creationId xmlns:p14="http://schemas.microsoft.com/office/powerpoint/2010/main" val="681527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A3891E18-F58A-4E53-A478-310296A80150}" type="datetimeFigureOut">
              <a:rPr lang="ru-RU" smtClean="0"/>
              <a:t>30.01.2023</a:t>
            </a:fld>
            <a:endParaRPr lang="ru-RU"/>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ru-RU"/>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ACE248AD-BF5E-4D45-9D91-6A282AA4E2D5}" type="slidenum">
              <a:rPr lang="ru-RU" smtClean="0"/>
              <a:t>‹#›</a:t>
            </a:fld>
            <a:endParaRPr lang="ru-RU"/>
          </a:p>
        </p:txBody>
      </p:sp>
    </p:spTree>
    <p:extLst>
      <p:ext uri="{BB962C8B-B14F-4D97-AF65-F5344CB8AC3E}">
        <p14:creationId xmlns:p14="http://schemas.microsoft.com/office/powerpoint/2010/main" val="290165166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Проект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pic>
        <p:nvPicPr>
          <p:cNvPr id="3" name="nezhnaya_muzyka_-_fon_dlya_spektaklya_(Gybka.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57904" y="174938"/>
            <a:ext cx="609600" cy="609600"/>
          </a:xfrm>
          <a:prstGeom prst="rect">
            <a:avLst/>
          </a:prstGeom>
        </p:spPr>
      </p:pic>
    </p:spTree>
    <p:extLst>
      <p:ext uri="{BB962C8B-B14F-4D97-AF65-F5344CB8AC3E}">
        <p14:creationId xmlns:p14="http://schemas.microsoft.com/office/powerpoint/2010/main" val="468369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audio>
              <p:cMediaNode vol="80000" numSld="999" showWhenStopped="0">
                <p:cTn id="13"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fsd.multiurok.ru/html/2019/09/22/s_5d87d789d4383/img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985658" y="76279"/>
            <a:ext cx="5698069" cy="3693319"/>
          </a:xfrm>
          <a:prstGeom prst="rect">
            <a:avLst/>
          </a:prstGeom>
        </p:spPr>
        <p:txBody>
          <a:bodyPr wrap="square">
            <a:spAutoFit/>
          </a:bodyPr>
          <a:lstStyle/>
          <a:p>
            <a:pPr algn="just"/>
            <a:r>
              <a:rPr lang="ru-RU" b="0" i="0" dirty="0" smtClean="0">
                <a:effectLst/>
                <a:latin typeface="Times New Roman" panose="02020603050405020304" pitchFamily="18" charset="0"/>
                <a:cs typeface="Times New Roman" panose="02020603050405020304" pitchFamily="18" charset="0"/>
              </a:rPr>
              <a:t>     Ростовский государственный театр кукол является одним из старейших в стране. Его история начинается с группы кукольников, начавших работать для детей еще в 20-е годы прошлого столетия. Причем кукольники, а среди них были: М. Кушнаренко, Н. Смирнова, А. Дора и другие, работали столь успешно, вдохновенно и талантливо, что Азово-Черноморский крайком комсомола принял решение о создании театра кукол. Впервые он распахнул свои двери для зрителей в 1935 году. На его спектаклях выросло несколько поколений жителей Донского края. Ставшие уже взрослыми, они приводят своих детей и внуков в театр своего детства.</a:t>
            </a:r>
            <a:endParaRPr lang="ru-RU" dirty="0">
              <a:latin typeface="Times New Roman" panose="02020603050405020304" pitchFamily="18" charset="0"/>
              <a:cs typeface="Times New Roman" panose="02020603050405020304" pitchFamily="18" charset="0"/>
            </a:endParaRPr>
          </a:p>
        </p:txBody>
      </p:sp>
      <p:pic>
        <p:nvPicPr>
          <p:cNvPr id="4098" name="Picture 2" descr="https://rgtk.ru/wp-content/uploads/2020/02/%D0%A2%D0%B5%D0%B0%D1%82%D1%80-%D0%BA%D1%83%D0%BA%D0%BE%D0%BB-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739" y="3553907"/>
            <a:ext cx="5475954" cy="30802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https://rgtk.ru/wp-content/uploads/2020/02/%D0%A2%D0%B5%D0%B0%D1%82%D1%80-%D0%BA%D1%83%D0%BA%D0%BE%D0%BB-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1035" y="557042"/>
            <a:ext cx="4434623" cy="29587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https://rgtk.ru/wp-content/uploads/2020/02/%D0%A2%D0%B5%D0%B0%D1%82%D1%80-%D0%BA%D1%83%D0%BA%D0%BE%D0%BB-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3332" y="3595054"/>
            <a:ext cx="4560395" cy="30390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7996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ipe(down)">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down)">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wipe(down)">
                                      <p:cBhvr>
                                        <p:cTn id="17"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fsd.multiurok.ru/html/2019/09/22/s_5d87d789d4383/img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069" y="1094705"/>
            <a:ext cx="10450667" cy="5591416"/>
          </a:xfrm>
          <a:prstGeom prst="rect">
            <a:avLst/>
          </a:prstGeom>
          <a:ln>
            <a:noFill/>
          </a:ln>
          <a:effectLst>
            <a:softEdge rad="112500"/>
          </a:effectLst>
        </p:spPr>
      </p:pic>
      <p:sp>
        <p:nvSpPr>
          <p:cNvPr id="3" name="Прямоугольник 2"/>
          <p:cNvSpPr/>
          <p:nvPr/>
        </p:nvSpPr>
        <p:spPr>
          <a:xfrm>
            <a:off x="3556738" y="373488"/>
            <a:ext cx="6001555" cy="721216"/>
          </a:xfrm>
          <a:prstGeom prst="rect">
            <a:avLst/>
          </a:prstGeom>
        </p:spPr>
        <p:txBody>
          <a:bodyPr wrap="none">
            <a:prstTxWarp prst="textCanUp">
              <a:avLst/>
            </a:prstTxWarp>
            <a:spAutoFit/>
          </a:bodyPr>
          <a:lstStyle/>
          <a:p>
            <a:pPr algn="ctr"/>
            <a:r>
              <a:rPr lang="ru-RU" b="1" i="0" dirty="0" smtClean="0">
                <a:solidFill>
                  <a:srgbClr val="FF0000"/>
                </a:solidFill>
                <a:effectLst/>
                <a:latin typeface="Orelega One" panose="02000503000000000000" pitchFamily="2" charset="0"/>
                <a:ea typeface="Orelega One" panose="02000503000000000000" pitchFamily="2" charset="0"/>
                <a:cs typeface="Orelega One" panose="02000503000000000000" pitchFamily="2" charset="0"/>
              </a:rPr>
              <a:t>Филармония Ростова-на-Дону</a:t>
            </a:r>
            <a:endParaRPr lang="ru-RU" b="1" i="0" dirty="0">
              <a:solidFill>
                <a:srgbClr val="FF0000"/>
              </a:solidFill>
              <a:effectLst/>
              <a:latin typeface="Orelega One" panose="02000503000000000000" pitchFamily="2" charset="0"/>
              <a:ea typeface="Orelega One" panose="02000503000000000000" pitchFamily="2" charset="0"/>
              <a:cs typeface="Orelega One" panose="02000503000000000000" pitchFamily="2" charset="0"/>
            </a:endParaRPr>
          </a:p>
        </p:txBody>
      </p:sp>
    </p:spTree>
    <p:extLst>
      <p:ext uri="{BB962C8B-B14F-4D97-AF65-F5344CB8AC3E}">
        <p14:creationId xmlns:p14="http://schemas.microsoft.com/office/powerpoint/2010/main" val="2449161681"/>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fsd.multiurok.ru/html/2019/09/22/s_5d87d789d4383/img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725769" y="717878"/>
            <a:ext cx="3618964" cy="3416320"/>
          </a:xfrm>
          <a:prstGeom prst="rect">
            <a:avLst/>
          </a:prstGeom>
        </p:spPr>
        <p:txBody>
          <a:bodyPr wrap="square">
            <a:spAutoFit/>
          </a:bodyPr>
          <a:lstStyle/>
          <a:p>
            <a:pPr algn="just"/>
            <a:r>
              <a:rPr lang="ru-RU" dirty="0" smtClean="0">
                <a:effectLst/>
              </a:rPr>
              <a:t>     </a:t>
            </a:r>
            <a:r>
              <a:rPr lang="ru-RU" dirty="0" smtClean="0">
                <a:effectLst/>
                <a:latin typeface="Times New Roman" panose="02020603050405020304" pitchFamily="18" charset="0"/>
                <a:cs typeface="Times New Roman" panose="02020603050405020304" pitchFamily="18" charset="0"/>
              </a:rPr>
              <a:t>Ростовская государственная филармония была основана в 1935 году, одновременно с ней появился и первый творческий коллектив — Ростовский симфонический оркестр. Чуть позже были сформированы Ансамбль песни и пляски «Донских казаков» и музыкально-литературный лекторий.</a:t>
            </a:r>
          </a:p>
          <a:p>
            <a:r>
              <a:rPr lang="ru-RU" dirty="0" smtClean="0">
                <a:effectLst/>
              </a:rPr>
              <a:t/>
            </a:r>
            <a:br>
              <a:rPr lang="ru-RU" dirty="0" smtClean="0">
                <a:effectLst/>
              </a:rPr>
            </a:br>
            <a:endParaRPr lang="ru-RU" dirty="0"/>
          </a:p>
        </p:txBody>
      </p:sp>
      <p:pic>
        <p:nvPicPr>
          <p:cNvPr id="5122" name="Picture 2" descr="https://sun9-83.userapi.com/impg/Es5qa2_wvAZ7zTI9vN3JQ1wxRtdkL3o9qsLErg/Y1rKOr-ZFOU.jpg?size=1280x853&amp;quality=95&amp;sign=35608010926b1f50bf1d1f9b0e3f36a8&amp;type=alb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4733" y="167424"/>
            <a:ext cx="6309861" cy="420493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sun9-72.userapi.com/impg/K_2t7xYCoLUGJfRaQFUAm-OMBXff-LkEQVjtZg/p0x6UWFAPas.jpg?size=1280x876&amp;quality=95&amp;sign=85049055e7e007185defa4d5f165591c&amp;type=albu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5913" y="3309870"/>
            <a:ext cx="4878681" cy="33388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https://sun9-72.userapi.com/impg/0lxJtmOoHUC-0lCw3mQVtqGSWCM7uzvq3lj1dg/pcFt6YaV4DE.jpg?size=1280x853&amp;quality=95&amp;sign=17ac1cd1345459b529ad8545f2e3c2f2&amp;type=albu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0114" y="3432149"/>
            <a:ext cx="4918397" cy="32776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1039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 calcmode="lin" valueType="num">
                                      <p:cBhvr>
                                        <p:cTn id="14" dur="500" fill="hold"/>
                                        <p:tgtEl>
                                          <p:spTgt spid="3076"/>
                                        </p:tgtEl>
                                        <p:attrNameLst>
                                          <p:attrName>ppt_w</p:attrName>
                                        </p:attrNameLst>
                                      </p:cBhvr>
                                      <p:tavLst>
                                        <p:tav tm="0">
                                          <p:val>
                                            <p:fltVal val="0"/>
                                          </p:val>
                                        </p:tav>
                                        <p:tav tm="100000">
                                          <p:val>
                                            <p:strVal val="#ppt_w"/>
                                          </p:val>
                                        </p:tav>
                                      </p:tavLst>
                                    </p:anim>
                                    <p:anim calcmode="lin" valueType="num">
                                      <p:cBhvr>
                                        <p:cTn id="15" dur="500" fill="hold"/>
                                        <p:tgtEl>
                                          <p:spTgt spid="3076"/>
                                        </p:tgtEl>
                                        <p:attrNameLst>
                                          <p:attrName>ppt_h</p:attrName>
                                        </p:attrNameLst>
                                      </p:cBhvr>
                                      <p:tavLst>
                                        <p:tav tm="0">
                                          <p:val>
                                            <p:fltVal val="0"/>
                                          </p:val>
                                        </p:tav>
                                        <p:tav tm="100000">
                                          <p:val>
                                            <p:strVal val="#ppt_h"/>
                                          </p:val>
                                        </p:tav>
                                      </p:tavLst>
                                    </p:anim>
                                    <p:animEffect transition="in" filter="fade">
                                      <p:cBhvr>
                                        <p:cTn id="16" dur="500"/>
                                        <p:tgtEl>
                                          <p:spTgt spid="307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p:cTn id="21" dur="500" fill="hold"/>
                                        <p:tgtEl>
                                          <p:spTgt spid="3074"/>
                                        </p:tgtEl>
                                        <p:attrNameLst>
                                          <p:attrName>ppt_w</p:attrName>
                                        </p:attrNameLst>
                                      </p:cBhvr>
                                      <p:tavLst>
                                        <p:tav tm="0">
                                          <p:val>
                                            <p:fltVal val="0"/>
                                          </p:val>
                                        </p:tav>
                                        <p:tav tm="100000">
                                          <p:val>
                                            <p:strVal val="#ppt_w"/>
                                          </p:val>
                                        </p:tav>
                                      </p:tavLst>
                                    </p:anim>
                                    <p:anim calcmode="lin" valueType="num">
                                      <p:cBhvr>
                                        <p:cTn id="22" dur="500" fill="hold"/>
                                        <p:tgtEl>
                                          <p:spTgt spid="3074"/>
                                        </p:tgtEl>
                                        <p:attrNameLst>
                                          <p:attrName>ppt_h</p:attrName>
                                        </p:attrNameLst>
                                      </p:cBhvr>
                                      <p:tavLst>
                                        <p:tav tm="0">
                                          <p:val>
                                            <p:fltVal val="0"/>
                                          </p:val>
                                        </p:tav>
                                        <p:tav tm="100000">
                                          <p:val>
                                            <p:strVal val="#ppt_h"/>
                                          </p:val>
                                        </p:tav>
                                      </p:tavLst>
                                    </p:anim>
                                    <p:animEffect transition="in" filter="fade">
                                      <p:cBhvr>
                                        <p:cTn id="2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fsd.multiurok.ru/html/2019/09/22/s_5d87d789d4383/img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628067" y="5355220"/>
            <a:ext cx="5698900" cy="1200329"/>
          </a:xfrm>
          <a:prstGeom prst="rect">
            <a:avLst/>
          </a:prstGeom>
        </p:spPr>
        <p:txBody>
          <a:bodyPr wrap="square">
            <a:spAutoFit/>
          </a:bodyPr>
          <a:lstStyle/>
          <a:p>
            <a:pPr algn="just"/>
            <a:r>
              <a:rPr lang="ru-RU" b="1" i="1" dirty="0" smtClean="0">
                <a:solidFill>
                  <a:srgbClr val="000000"/>
                </a:solidFill>
                <a:latin typeface="Times New Roman" panose="02020603050405020304" pitchFamily="18" charset="0"/>
                <a:cs typeface="Times New Roman" panose="02020603050405020304" pitchFamily="18" charset="0"/>
              </a:rPr>
              <a:t>     </a:t>
            </a:r>
            <a:r>
              <a:rPr lang="ru-RU" b="1" dirty="0" smtClean="0">
                <a:latin typeface="Times New Roman" panose="02020603050405020304" pitchFamily="18" charset="0"/>
                <a:cs typeface="Times New Roman" panose="02020603050405020304" pitchFamily="18" charset="0"/>
              </a:rPr>
              <a:t>Волошинова</a:t>
            </a:r>
            <a:r>
              <a:rPr lang="ru-RU" b="1" dirty="0">
                <a:latin typeface="Times New Roman" panose="02020603050405020304" pitchFamily="18" charset="0"/>
                <a:cs typeface="Times New Roman" panose="02020603050405020304" pitchFamily="18" charset="0"/>
              </a:rPr>
              <a:t>, Л. Ф. Дом актёра – забытая легенда </a:t>
            </a:r>
            <a:r>
              <a:rPr lang="ru-RU" b="1" dirty="0" smtClean="0">
                <a:latin typeface="Times New Roman" panose="02020603050405020304" pitchFamily="18" charset="0"/>
                <a:cs typeface="Times New Roman" panose="02020603050405020304" pitchFamily="18" charset="0"/>
              </a:rPr>
              <a:t>Ростова</a:t>
            </a:r>
            <a:r>
              <a:rPr lang="ru-RU" dirty="0">
                <a:solidFill>
                  <a:srgbClr val="000000"/>
                </a:solidFill>
                <a:latin typeface="Times New Roman" panose="02020603050405020304" pitchFamily="18" charset="0"/>
                <a:cs typeface="Times New Roman" panose="02020603050405020304" pitchFamily="18" charset="0"/>
              </a:rPr>
              <a:t> </a:t>
            </a:r>
            <a:r>
              <a:rPr lang="ru-RU" dirty="0" smtClean="0">
                <a:solidFill>
                  <a:srgbClr val="000000"/>
                </a:solidFill>
                <a:latin typeface="Times New Roman" panose="02020603050405020304" pitchFamily="18" charset="0"/>
                <a:cs typeface="Times New Roman" panose="02020603050405020304" pitchFamily="18" charset="0"/>
              </a:rPr>
              <a:t>/ Л.Ф. </a:t>
            </a:r>
            <a:r>
              <a:rPr lang="ru-RU" dirty="0">
                <a:solidFill>
                  <a:srgbClr val="000000"/>
                </a:solidFill>
                <a:latin typeface="Times New Roman" panose="02020603050405020304" pitchFamily="18" charset="0"/>
                <a:cs typeface="Times New Roman" panose="02020603050405020304" pitchFamily="18" charset="0"/>
              </a:rPr>
              <a:t>Волошинова. – Ростов-на-Дону : Донской издательский дом, 2018. – 261 с</a:t>
            </a:r>
            <a:r>
              <a:rPr lang="ru-RU" dirty="0" smtClean="0">
                <a:solidFill>
                  <a:srgbClr val="000000"/>
                </a:solidFill>
                <a:latin typeface="Times New Roman" panose="02020603050405020304" pitchFamily="18" charset="0"/>
                <a:cs typeface="Times New Roman" panose="02020603050405020304" pitchFamily="18" charset="0"/>
              </a:rPr>
              <a:t>.</a:t>
            </a:r>
          </a:p>
          <a:p>
            <a:pPr algn="just"/>
            <a:r>
              <a:rPr lang="ru-RU" b="1" i="1"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pic>
        <p:nvPicPr>
          <p:cNvPr id="1032" name="Picture 8" descr="Нажмите для увеличения. Волошинова, Л. Ф. Дом актёра – забытая легенда Ростова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0390" y="1416676"/>
            <a:ext cx="3622372" cy="5022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628066" y="1083951"/>
            <a:ext cx="5698900" cy="3139321"/>
          </a:xfrm>
          <a:prstGeom prst="rect">
            <a:avLst/>
          </a:prstGeom>
        </p:spPr>
        <p:txBody>
          <a:bodyPr wrap="square">
            <a:spAutoFit/>
          </a:bodyPr>
          <a:lstStyle/>
          <a:p>
            <a:pPr algn="just"/>
            <a:r>
              <a:rPr lang="ru-RU" dirty="0" smtClean="0">
                <a:solidFill>
                  <a:srgbClr val="000000"/>
                </a:solidFill>
                <a:latin typeface="Times New Roman" panose="02020603050405020304" pitchFamily="18" charset="0"/>
                <a:cs typeface="Times New Roman" panose="02020603050405020304" pitchFamily="18" charset="0"/>
              </a:rPr>
              <a:t>     Автор </a:t>
            </a:r>
            <a:r>
              <a:rPr lang="ru-RU" dirty="0">
                <a:solidFill>
                  <a:srgbClr val="000000"/>
                </a:solidFill>
                <a:latin typeface="Times New Roman" panose="02020603050405020304" pitchFamily="18" charset="0"/>
                <a:cs typeface="Times New Roman" panose="02020603050405020304" pitchFamily="18" charset="0"/>
              </a:rPr>
              <a:t>книги исследовала и описала историю, где смешались архитектурная и театральная жизнь Ростова прошлого века, поскольку все коллизии строительства театра имени Горького отражались на судьбе Дома актёра. Недаром автор сравнивает атмосферу ростовского Дома актёра с парижским Монмартром, крымским Коктебелем, собиравшими под свои крыши молодых художников, актёров, скульпторов, поэтов, музыкантов, чьи имена теперь всемирно известны. Глядя на это внешне ничем не примечательное здание, никогда не поверишь, какие люди жили в этих стенах!</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71919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wipe(down)">
                                      <p:cBhvr>
                                        <p:cTn id="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fsd.multiurok.ru/html/2019/09/22/s_5d87d789d4383/img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0"/>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679583" y="5074902"/>
            <a:ext cx="5731097" cy="1200329"/>
          </a:xfrm>
          <a:prstGeom prst="rect">
            <a:avLst/>
          </a:prstGeom>
        </p:spPr>
        <p:txBody>
          <a:bodyPr wrap="square">
            <a:spAutoFit/>
          </a:bodyPr>
          <a:lstStyle/>
          <a:p>
            <a:pPr algn="just"/>
            <a:r>
              <a:rPr lang="ru-RU" b="1" dirty="0">
                <a:latin typeface="Times New Roman" panose="02020603050405020304" pitchFamily="18" charset="0"/>
                <a:cs typeface="Times New Roman" panose="02020603050405020304" pitchFamily="18" charset="0"/>
              </a:rPr>
              <a:t> </a:t>
            </a:r>
            <a:r>
              <a:rPr lang="ru-RU" b="1" dirty="0" smtClean="0">
                <a:latin typeface="Times New Roman" panose="02020603050405020304" pitchFamily="18" charset="0"/>
                <a:cs typeface="Times New Roman" panose="02020603050405020304" pitchFamily="18" charset="0"/>
              </a:rPr>
              <a:t>   Немиров</a:t>
            </a:r>
            <a:r>
              <a:rPr lang="ru-RU" b="1" dirty="0">
                <a:latin typeface="Times New Roman" panose="02020603050405020304" pitchFamily="18" charset="0"/>
                <a:cs typeface="Times New Roman" panose="02020603050405020304" pitchFamily="18" charset="0"/>
              </a:rPr>
              <a:t>, Ю. А. Годы, спектакли, роли : из истории театров </a:t>
            </a:r>
            <a:r>
              <a:rPr lang="ru-RU" b="1" dirty="0" smtClean="0">
                <a:latin typeface="Times New Roman" panose="02020603050405020304" pitchFamily="18" charset="0"/>
                <a:cs typeface="Times New Roman" panose="02020603050405020304" pitchFamily="18" charset="0"/>
              </a:rPr>
              <a:t>Дона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Ю. А. Немиров ; [оформление В. И. Негоды]. - Ростов-на-Дону : Ростовское книжное издательство, 1984. – 205 с.</a:t>
            </a:r>
            <a:endParaRPr lang="ru-RU" dirty="0"/>
          </a:p>
        </p:txBody>
      </p:sp>
      <p:pic>
        <p:nvPicPr>
          <p:cNvPr id="4" name="Picture 6" descr="Нажмите для увеличения. Немиров, Ю. А. Годы, спектакли, роли : из истории театров Дона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9494" y="1339402"/>
            <a:ext cx="3652103" cy="5087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679583" y="1020657"/>
            <a:ext cx="5731097" cy="2862322"/>
          </a:xfrm>
          <a:prstGeom prst="rect">
            <a:avLst/>
          </a:prstGeom>
        </p:spPr>
        <p:txBody>
          <a:bodyPr wrap="square">
            <a:spAutoFit/>
          </a:bodyPr>
          <a:lstStyle/>
          <a:p>
            <a:pPr algn="just"/>
            <a:r>
              <a:rPr lang="ru-RU" dirty="0" smtClean="0">
                <a:solidFill>
                  <a:srgbClr val="000000"/>
                </a:solidFill>
                <a:latin typeface="Times New Roman" panose="02020603050405020304" pitchFamily="18" charset="0"/>
                <a:cs typeface="Times New Roman" panose="02020603050405020304" pitchFamily="18" charset="0"/>
              </a:rPr>
              <a:t>     </a:t>
            </a:r>
            <a:r>
              <a:rPr lang="ru-RU" sz="2000" dirty="0" smtClean="0">
                <a:solidFill>
                  <a:srgbClr val="000000"/>
                </a:solidFill>
                <a:latin typeface="Times New Roman" panose="02020603050405020304" pitchFamily="18" charset="0"/>
                <a:cs typeface="Times New Roman" panose="02020603050405020304" pitchFamily="18" charset="0"/>
              </a:rPr>
              <a:t>В </a:t>
            </a:r>
            <a:r>
              <a:rPr lang="ru-RU" sz="2000" dirty="0">
                <a:solidFill>
                  <a:srgbClr val="000000"/>
                </a:solidFill>
                <a:latin typeface="Times New Roman" panose="02020603050405020304" pitchFamily="18" charset="0"/>
                <a:cs typeface="Times New Roman" panose="02020603050405020304" pitchFamily="18" charset="0"/>
              </a:rPr>
              <a:t>книге журналиста Ю. А. Немирова собран и обобщён интересный материал по истории театров Дона. Читатель познакомится с творчеством В. Комиссаржевской, В. Далматова, Н. Синельникова и других мастеров дореволюционной сцены. Большой раздел посвящен становлению советского театрального искусства в 20-30-е годы. Заканчивается книга обзором лучших работ театров нашей </a:t>
            </a:r>
            <a:r>
              <a:rPr lang="ru-RU" sz="2000" dirty="0" smtClean="0">
                <a:solidFill>
                  <a:srgbClr val="000000"/>
                </a:solidFill>
                <a:latin typeface="Times New Roman" panose="02020603050405020304" pitchFamily="18" charset="0"/>
                <a:cs typeface="Times New Roman" panose="02020603050405020304" pitchFamily="18" charset="0"/>
              </a:rPr>
              <a:t>области.</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63712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fsd.multiurok.ru/html/2019/09/22/s_5d87d789d4383/img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522889" y="5127818"/>
            <a:ext cx="5844862" cy="1477328"/>
          </a:xfrm>
          <a:prstGeom prst="rect">
            <a:avLst/>
          </a:prstGeom>
        </p:spPr>
        <p:txBody>
          <a:bodyPr wrap="square">
            <a:spAutoFit/>
          </a:bodyPr>
          <a:lstStyle/>
          <a:p>
            <a:pPr algn="just"/>
            <a:r>
              <a:rPr lang="ru-RU" b="1" i="1" dirty="0">
                <a:latin typeface="Times New Roman" panose="02020603050405020304" pitchFamily="18" charset="0"/>
                <a:cs typeface="Times New Roman" panose="02020603050405020304" pitchFamily="18" charset="0"/>
              </a:rPr>
              <a:t> </a:t>
            </a:r>
            <a:r>
              <a:rPr lang="ru-RU" b="1" i="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Тульцева</a:t>
            </a:r>
            <a:r>
              <a:rPr lang="ru-RU" b="1" dirty="0" smtClean="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Г. А. Театральное искусство Дона. Актерская </a:t>
            </a:r>
            <a:r>
              <a:rPr lang="ru-RU" b="1" dirty="0" smtClean="0">
                <a:latin typeface="Times New Roman" panose="02020603050405020304" pitchFamily="18" charset="0"/>
                <a:cs typeface="Times New Roman" panose="02020603050405020304" pitchFamily="18" charset="0"/>
              </a:rPr>
              <a:t>гильдия</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[автор и руководитель проекта – Г. А. </a:t>
            </a:r>
            <a:r>
              <a:rPr lang="ru-RU" dirty="0" err="1">
                <a:latin typeface="Times New Roman" panose="02020603050405020304" pitchFamily="18" charset="0"/>
                <a:cs typeface="Times New Roman" panose="02020603050405020304" pitchFamily="18" charset="0"/>
              </a:rPr>
              <a:t>Тульцева</a:t>
            </a:r>
            <a:r>
              <a:rPr lang="ru-RU" dirty="0">
                <a:latin typeface="Times New Roman" panose="02020603050405020304" pitchFamily="18" charset="0"/>
                <a:cs typeface="Times New Roman" panose="02020603050405020304" pitchFamily="18" charset="0"/>
              </a:rPr>
              <a:t>]. - Ростов-на-Дону : </a:t>
            </a:r>
            <a:r>
              <a:rPr lang="ru-RU" dirty="0" err="1" smtClean="0">
                <a:latin typeface="Times New Roman" panose="02020603050405020304" pitchFamily="18" charset="0"/>
                <a:cs typeface="Times New Roman" panose="02020603050405020304" pitchFamily="18" charset="0"/>
              </a:rPr>
              <a:t>АльфаМедиа</a:t>
            </a:r>
            <a:r>
              <a:rPr lang="ru-RU" dirty="0" smtClean="0">
                <a:latin typeface="Times New Roman" panose="02020603050405020304" pitchFamily="18" charset="0"/>
                <a:cs typeface="Times New Roman" panose="02020603050405020304" pitchFamily="18" charset="0"/>
              </a:rPr>
              <a:t>, 2006. </a:t>
            </a:r>
            <a:r>
              <a:rPr lang="ru-RU" dirty="0">
                <a:latin typeface="Times New Roman" panose="02020603050405020304" pitchFamily="18" charset="0"/>
                <a:cs typeface="Times New Roman" panose="02020603050405020304" pitchFamily="18" charset="0"/>
              </a:rPr>
              <a:t>– 166 с</a:t>
            </a:r>
            <a:r>
              <a:rPr lang="ru-RU" dirty="0" smtClean="0">
                <a:latin typeface="Times New Roman" panose="02020603050405020304" pitchFamily="18" charset="0"/>
                <a:cs typeface="Times New Roman" panose="02020603050405020304" pitchFamily="18" charset="0"/>
              </a:rPr>
              <a:t>.</a:t>
            </a:r>
          </a:p>
          <a:p>
            <a:pPr algn="just"/>
            <a:r>
              <a:rPr lang="ru-RU" b="1" i="1" dirty="0" smtClean="0">
                <a:latin typeface="Times New Roman" panose="02020603050405020304" pitchFamily="18" charset="0"/>
                <a:cs typeface="Times New Roman" panose="02020603050405020304" pitchFamily="18" charset="0"/>
              </a:rPr>
              <a:t>     </a:t>
            </a:r>
            <a:endParaRPr lang="ru-RU" dirty="0"/>
          </a:p>
        </p:txBody>
      </p:sp>
      <p:pic>
        <p:nvPicPr>
          <p:cNvPr id="5" name="Picture 4" descr="Нажмите для увеличения. Тульцева Г. А. Театральное искусство Дона. Актерская гильдия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6241" y="1240841"/>
            <a:ext cx="3549246" cy="5174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5522889" y="1240841"/>
            <a:ext cx="5844862" cy="2554545"/>
          </a:xfrm>
          <a:prstGeom prst="rect">
            <a:avLst/>
          </a:prstGeom>
        </p:spPr>
        <p:txBody>
          <a:bodyPr wrap="square">
            <a:spAutoFit/>
          </a:bodyPr>
          <a:lstStyle/>
          <a:p>
            <a:pPr algn="just"/>
            <a:r>
              <a:rPr lang="ru-RU" dirty="0" smtClean="0">
                <a:solidFill>
                  <a:srgbClr val="000000"/>
                </a:solidFill>
                <a:latin typeface="Times New Roman" panose="02020603050405020304" pitchFamily="18" charset="0"/>
                <a:cs typeface="Times New Roman" panose="02020603050405020304" pitchFamily="18" charset="0"/>
              </a:rPr>
              <a:t>     </a:t>
            </a:r>
            <a:r>
              <a:rPr lang="ru-RU" sz="2000" dirty="0" smtClean="0">
                <a:solidFill>
                  <a:srgbClr val="000000"/>
                </a:solidFill>
                <a:latin typeface="Times New Roman" panose="02020603050405020304" pitchFamily="18" charset="0"/>
                <a:cs typeface="Times New Roman" panose="02020603050405020304" pitchFamily="18" charset="0"/>
              </a:rPr>
              <a:t>Книга </a:t>
            </a:r>
            <a:r>
              <a:rPr lang="ru-RU" sz="2000" dirty="0">
                <a:solidFill>
                  <a:srgbClr val="000000"/>
                </a:solidFill>
                <a:latin typeface="Times New Roman" panose="02020603050405020304" pitchFamily="18" charset="0"/>
                <a:cs typeface="Times New Roman" panose="02020603050405020304" pitchFamily="18" charset="0"/>
              </a:rPr>
              <a:t>«Актерская гильдия» - первое издание серии «Театральное искусство Дона». В ней читатель встретит имена, известные всей стране, которые щедро дарили и продолжают дарить свой талант людям, приумножают славу театрального искусства Дона в России и за рубежом.</a:t>
            </a:r>
          </a:p>
          <a:p>
            <a:pPr algn="just"/>
            <a:r>
              <a:rPr lang="ru-RU" sz="2000" dirty="0" smtClean="0">
                <a:solidFill>
                  <a:srgbClr val="000000"/>
                </a:solidFill>
                <a:latin typeface="Times New Roman" panose="02020603050405020304" pitchFamily="18" charset="0"/>
                <a:cs typeface="Times New Roman" panose="02020603050405020304" pitchFamily="18" charset="0"/>
              </a:rPr>
              <a:t>     Эта </a:t>
            </a:r>
            <a:r>
              <a:rPr lang="ru-RU" sz="2000" dirty="0">
                <a:solidFill>
                  <a:srgbClr val="000000"/>
                </a:solidFill>
                <a:latin typeface="Times New Roman" panose="02020603050405020304" pitchFamily="18" charset="0"/>
                <a:cs typeface="Times New Roman" panose="02020603050405020304" pitchFamily="18" charset="0"/>
              </a:rPr>
              <a:t>книга рассчитана на самый широкий круг читателей, которые любят и ценят театр.</a:t>
            </a:r>
            <a:endParaRPr lang="ru-RU" sz="20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18941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fsd.multiurok.ru/html/2019/09/22/s_5d87d789d4383/img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409126" y="5308122"/>
            <a:ext cx="5783663" cy="646331"/>
          </a:xfrm>
          <a:prstGeom prst="rect">
            <a:avLst/>
          </a:prstGeom>
        </p:spPr>
        <p:txBody>
          <a:bodyPr wrap="square">
            <a:spAutoFit/>
          </a:bodyPr>
          <a:lstStyle/>
          <a:p>
            <a:pPr algn="just"/>
            <a:r>
              <a:rPr lang="ru-RU" b="1" i="1" dirty="0">
                <a:latin typeface="Times New Roman" panose="02020603050405020304" pitchFamily="18" charset="0"/>
                <a:cs typeface="Times New Roman" panose="02020603050405020304" pitchFamily="18" charset="0"/>
              </a:rPr>
              <a:t> </a:t>
            </a:r>
            <a:r>
              <a:rPr lang="ru-RU" b="1" i="1" dirty="0" smtClean="0">
                <a:latin typeface="Times New Roman" panose="02020603050405020304" pitchFamily="18" charset="0"/>
                <a:cs typeface="Times New Roman" panose="02020603050405020304" pitchFamily="18" charset="0"/>
              </a:rPr>
              <a:t>   </a:t>
            </a:r>
            <a:r>
              <a:rPr lang="ru-RU" b="1" dirty="0" smtClean="0">
                <a:latin typeface="Times New Roman" panose="02020603050405020304" pitchFamily="18" charset="0"/>
                <a:cs typeface="Times New Roman" panose="02020603050405020304" pitchFamily="18" charset="0"/>
              </a:rPr>
              <a:t>Фрейдлин</a:t>
            </a:r>
            <a:r>
              <a:rPr lang="ru-RU" b="1" dirty="0">
                <a:latin typeface="Times New Roman" panose="02020603050405020304" pitchFamily="18" charset="0"/>
                <a:cs typeface="Times New Roman" panose="02020603050405020304" pitchFamily="18" charset="0"/>
              </a:rPr>
              <a:t>, Л. Л. Театр с главного </a:t>
            </a:r>
            <a:r>
              <a:rPr lang="ru-RU" b="1" dirty="0" smtClean="0">
                <a:latin typeface="Times New Roman" panose="02020603050405020304" pitchFamily="18" charset="0"/>
                <a:cs typeface="Times New Roman" panose="02020603050405020304" pitchFamily="18" charset="0"/>
              </a:rPr>
              <a:t>входа</a:t>
            </a:r>
            <a:r>
              <a:rPr lang="ru-RU" b="1" i="1"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Л.Л. Фрейдлин. </a:t>
            </a:r>
            <a:r>
              <a:rPr lang="ru-RU" dirty="0">
                <a:latin typeface="Times New Roman" panose="02020603050405020304" pitchFamily="18" charset="0"/>
                <a:cs typeface="Times New Roman" panose="02020603050405020304" pitchFamily="18" charset="0"/>
              </a:rPr>
              <a:t>– Ростов-на-Дону : Книга, 2009. – 350 с.</a:t>
            </a:r>
            <a:endParaRPr lang="ru-RU" dirty="0"/>
          </a:p>
        </p:txBody>
      </p:sp>
      <p:pic>
        <p:nvPicPr>
          <p:cNvPr id="4" name="Picture 2" descr="Нажмите для увеличения. Фрейдлин, Л. Л. Театр с главного входа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3210" y="1442337"/>
            <a:ext cx="3364852" cy="4921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409126" y="1119515"/>
            <a:ext cx="5783663" cy="3139321"/>
          </a:xfrm>
          <a:prstGeom prst="rect">
            <a:avLst/>
          </a:prstGeom>
        </p:spPr>
        <p:txBody>
          <a:bodyPr wrap="square">
            <a:spAutoFit/>
          </a:bodyPr>
          <a:lstStyle/>
          <a:p>
            <a:pPr algn="just"/>
            <a:r>
              <a:rPr lang="ru-RU" dirty="0" smtClean="0">
                <a:solidFill>
                  <a:srgbClr val="000000"/>
                </a:solidFill>
                <a:latin typeface="Times New Roman" panose="02020603050405020304" pitchFamily="18" charset="0"/>
                <a:cs typeface="Times New Roman" panose="02020603050405020304" pitchFamily="18" charset="0"/>
              </a:rPr>
              <a:t>     Ростовская </a:t>
            </a:r>
            <a:r>
              <a:rPr lang="ru-RU" dirty="0">
                <a:solidFill>
                  <a:srgbClr val="000000"/>
                </a:solidFill>
                <a:latin typeface="Times New Roman" panose="02020603050405020304" pitchFamily="18" charset="0"/>
                <a:cs typeface="Times New Roman" panose="02020603050405020304" pitchFamily="18" charset="0"/>
              </a:rPr>
              <a:t>земля предстает истинной кузницей звездных кадров (чтобы не сказать «фабрикой звезд») из книги Фрейдлин мы узнаем, как начиналась творческая судьба таких блестящих, противоречивых, но равно талантливых и значительных для российской сцены режиссеров, как Анатолий Васильев, Артур Хайкин, Геннадий Тростянецкий, Кирилл Серебренников, Виктор Шамиров. Достойно отражено творчество Игоря Черкашина. Много, подробно написано о художнике Степане </a:t>
            </a:r>
            <a:r>
              <a:rPr lang="ru-RU" dirty="0" err="1">
                <a:solidFill>
                  <a:srgbClr val="000000"/>
                </a:solidFill>
                <a:latin typeface="Times New Roman" panose="02020603050405020304" pitchFamily="18" charset="0"/>
                <a:cs typeface="Times New Roman" panose="02020603050405020304" pitchFamily="18" charset="0"/>
              </a:rPr>
              <a:t>Зограбяне</a:t>
            </a:r>
            <a:r>
              <a:rPr lang="ru-RU" dirty="0">
                <a:solidFill>
                  <a:srgbClr val="000000"/>
                </a:solidFill>
                <a:latin typeface="Times New Roman" panose="02020603050405020304" pitchFamily="18" charset="0"/>
                <a:cs typeface="Times New Roman" panose="02020603050405020304" pitchFamily="18" charset="0"/>
              </a:rPr>
              <a:t>, чьи работы увенчаны «Золотой Маской». И ещё много-много интересного!</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7515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Прямоугольник 2"/>
          <p:cNvSpPr/>
          <p:nvPr/>
        </p:nvSpPr>
        <p:spPr>
          <a:xfrm>
            <a:off x="2897747" y="2356833"/>
            <a:ext cx="6735650" cy="3902299"/>
          </a:xfrm>
          <a:prstGeom prst="rect">
            <a:avLst/>
          </a:prstGeom>
          <a:noFill/>
        </p:spPr>
        <p:txBody>
          <a:bodyPr wrap="none" lIns="91440" tIns="45720" rIns="91440" bIns="45720">
            <a:prstTxWarp prst="textPlain">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5400" b="1" cap="none" spc="0" dirty="0" smtClean="0">
                <a:ln/>
                <a:solidFill>
                  <a:schemeClr val="accent3"/>
                </a:solidFill>
                <a:effectLst/>
                <a:latin typeface="a_SimplerFnt" panose="040D0804020803060204" pitchFamily="82" charset="-52"/>
              </a:rPr>
              <a:t>Спасибо </a:t>
            </a:r>
          </a:p>
          <a:p>
            <a:pPr algn="ctr"/>
            <a:r>
              <a:rPr lang="ru-RU" sz="5400" b="1" cap="none" spc="0" dirty="0" smtClean="0">
                <a:ln/>
                <a:solidFill>
                  <a:schemeClr val="accent3"/>
                </a:solidFill>
                <a:effectLst/>
                <a:latin typeface="a_SimplerFnt" panose="040D0804020803060204" pitchFamily="82" charset="-52"/>
              </a:rPr>
              <a:t>за просмотр!</a:t>
            </a:r>
            <a:endParaRPr lang="ru-RU" sz="5400" b="1" cap="none" spc="0" dirty="0">
              <a:ln/>
              <a:solidFill>
                <a:schemeClr val="accent3"/>
              </a:solidFill>
              <a:effectLst/>
              <a:latin typeface="a_SimplerFnt" panose="040D0804020803060204" pitchFamily="82" charset="-52"/>
            </a:endParaRPr>
          </a:p>
        </p:txBody>
      </p:sp>
      <p:sp>
        <p:nvSpPr>
          <p:cNvPr id="4" name="Прямоугольник 3"/>
          <p:cNvSpPr/>
          <p:nvPr/>
        </p:nvSpPr>
        <p:spPr>
          <a:xfrm>
            <a:off x="3268670" y="1035503"/>
            <a:ext cx="5654660" cy="1192541"/>
          </a:xfrm>
          <a:prstGeom prst="rect">
            <a:avLst/>
          </a:prstGeom>
          <a:noFill/>
        </p:spPr>
        <p:txBody>
          <a:bodyPr wrap="none" lIns="91440" tIns="45720" rIns="91440" bIns="45720">
            <a:prstTxWarp prst="textPlain">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5400" b="1" cap="none" spc="0" dirty="0" smtClean="0">
                <a:ln/>
                <a:solidFill>
                  <a:schemeClr val="accent3"/>
                </a:solidFill>
                <a:effectLst/>
                <a:latin typeface="a_StamperDn" panose="04040905090802020404" pitchFamily="82" charset="-52"/>
              </a:rPr>
              <a:t>МБУК «ЦБС» г. Гуково</a:t>
            </a:r>
          </a:p>
          <a:p>
            <a:pPr algn="ctr"/>
            <a:r>
              <a:rPr lang="ru-RU" sz="5400" b="1" dirty="0" smtClean="0">
                <a:ln/>
                <a:solidFill>
                  <a:schemeClr val="accent3"/>
                </a:solidFill>
                <a:latin typeface="a_StamperDn" panose="04040905090802020404" pitchFamily="82" charset="-52"/>
              </a:rPr>
              <a:t>Городская библиотека №2</a:t>
            </a:r>
            <a:endParaRPr lang="ru-RU" sz="5400" b="1" cap="none" spc="0" dirty="0">
              <a:ln/>
              <a:solidFill>
                <a:schemeClr val="accent3"/>
              </a:solidFill>
              <a:effectLst/>
              <a:latin typeface="a_StamperDn" panose="04040905090802020404" pitchFamily="82" charset="-52"/>
            </a:endParaRPr>
          </a:p>
        </p:txBody>
      </p:sp>
    </p:spTree>
    <p:extLst>
      <p:ext uri="{BB962C8B-B14F-4D97-AF65-F5344CB8AC3E}">
        <p14:creationId xmlns:p14="http://schemas.microsoft.com/office/powerpoint/2010/main" val="4158202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9"/>
                                          </p:stCondLst>
                                        </p:cTn>
                                        <p:tgtEl>
                                          <p:spTgt spid="3">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9"/>
                                          </p:stCondLst>
                                        </p:cTn>
                                        <p:tgtEl>
                                          <p:spTgt spid="3">
                                            <p:txEl>
                                              <p:pRg st="1" end="1"/>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fsd.multiurok.ru/html/2019/09/22/s_5d87d789d4383/img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764406" y="956993"/>
            <a:ext cx="9581882" cy="4662815"/>
          </a:xfrm>
          <a:prstGeom prst="rect">
            <a:avLst/>
          </a:prstGeom>
        </p:spPr>
        <p:txBody>
          <a:bodyPr wrap="square">
            <a:spAutoFit/>
          </a:bodyPr>
          <a:lstStyle/>
          <a:p>
            <a:pPr algn="just">
              <a:lnSpc>
                <a:spcPct val="150000"/>
              </a:lnSpc>
              <a:spcAft>
                <a:spcPts val="0"/>
              </a:spcAft>
            </a:pPr>
            <a:r>
              <a:rPr lang="ru-RU" smtClean="0">
                <a:latin typeface="Times New Roman" panose="02020603050405020304" pitchFamily="18" charset="0"/>
                <a:ea typeface="Calibri" panose="020F0502020204030204" pitchFamily="34" charset="0"/>
                <a:cs typeface="DejaVu Sans"/>
              </a:rPr>
              <a:t>     Вы </a:t>
            </a:r>
            <a:r>
              <a:rPr lang="ru-RU" dirty="0">
                <a:latin typeface="Times New Roman" panose="02020603050405020304" pitchFamily="18" charset="0"/>
                <a:ea typeface="Calibri" panose="020F0502020204030204" pitchFamily="34" charset="0"/>
                <a:cs typeface="DejaVu Sans"/>
              </a:rPr>
              <a:t>любите театр? Если – да, то приглашаем вас в виртуальное путешествие по театрам г. Ростова - на – Дону «Мир, где витает дух искусства и творчества».</a:t>
            </a:r>
            <a:r>
              <a:rPr lang="ru-RU" dirty="0">
                <a:solidFill>
                  <a:srgbClr val="000000"/>
                </a:solidFill>
                <a:latin typeface="Times New Roman" panose="02020603050405020304" pitchFamily="18" charset="0"/>
                <a:ea typeface="Calibri" panose="020F0502020204030204" pitchFamily="34" charset="0"/>
                <a:cs typeface="DejaVu Sans"/>
              </a:rPr>
              <a:t> Академический театр драмы им. М. Горького, Ростовский Государственный музыкальный театр, Ростовский областной академический Молодёжный театр, Ростовский Государственный театр кукол им. Владимира Былкова и другие ежегодно посещают тысячи людей, не равнодушных к актёрскому искусству. </a:t>
            </a:r>
            <a:r>
              <a:rPr lang="ru-RU" dirty="0">
                <a:solidFill>
                  <a:srgbClr val="000000"/>
                </a:solidFill>
                <a:latin typeface="Times New Roman" panose="02020603050405020304" pitchFamily="18" charset="0"/>
                <a:ea typeface="Times New Roman" panose="02020603050405020304" pitchFamily="18" charset="0"/>
                <a:cs typeface="DejaVu Sans"/>
              </a:rPr>
              <a:t>Актёр </a:t>
            </a:r>
            <a:r>
              <a:rPr lang="ru-RU" b="1" dirty="0">
                <a:solidFill>
                  <a:srgbClr val="000000"/>
                </a:solidFill>
                <a:latin typeface="Times New Roman" panose="02020603050405020304" pitchFamily="18" charset="0"/>
                <a:ea typeface="Times New Roman" panose="02020603050405020304" pitchFamily="18" charset="0"/>
                <a:cs typeface="DejaVu Sans"/>
              </a:rPr>
              <a:t>–</a:t>
            </a:r>
            <a:r>
              <a:rPr lang="ru-RU" dirty="0">
                <a:solidFill>
                  <a:srgbClr val="000000"/>
                </a:solidFill>
                <a:latin typeface="Times New Roman" panose="02020603050405020304" pitchFamily="18" charset="0"/>
                <a:ea typeface="Times New Roman" panose="02020603050405020304" pitchFamily="18" charset="0"/>
                <a:cs typeface="DejaVu Sans"/>
              </a:rPr>
              <a:t> одна из самых древних и прекрасных профессий на земле. Ими восторгались, их обожали, им рукоплескали короли и императоры, учёные и философы. Актёры и зрители – это две стороны одной медали, это половинки одного целого, великого, прекрасного и вечного чуда, которое называется «театр».</a:t>
            </a:r>
            <a:r>
              <a:rPr lang="ru-RU" dirty="0">
                <a:solidFill>
                  <a:srgbClr val="000000"/>
                </a:solidFill>
                <a:latin typeface="Times New Roman" panose="02020603050405020304" pitchFamily="18" charset="0"/>
                <a:ea typeface="Calibri" panose="020F0502020204030204" pitchFamily="34" charset="0"/>
                <a:cs typeface="DejaVu Sans"/>
              </a:rPr>
              <a:t> Театры Ростова-на-Дону стремятся каждым своим спектаклем дать ненавязчивый нравственный урок зрителям. Актёры ведут своеобразный диалог с залом о вечных ценностях.</a:t>
            </a:r>
            <a:endParaRPr lang="ru-RU" sz="1400" dirty="0">
              <a:effectLst/>
              <a:latin typeface="Calibri" panose="020F0502020204030204" pitchFamily="34" charset="0"/>
              <a:ea typeface="Calibri" panose="020F0502020204030204" pitchFamily="34" charset="0"/>
              <a:cs typeface="DejaVu Sans"/>
            </a:endParaRPr>
          </a:p>
        </p:txBody>
      </p:sp>
    </p:spTree>
    <p:extLst>
      <p:ext uri="{BB962C8B-B14F-4D97-AF65-F5344CB8AC3E}">
        <p14:creationId xmlns:p14="http://schemas.microsoft.com/office/powerpoint/2010/main" val="3041598370"/>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fsd.multiurok.ru/html/2019/09/22/s_5d87d789d4383/img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952" y="764353"/>
            <a:ext cx="9485116" cy="5921532"/>
          </a:xfrm>
          <a:prstGeom prst="rect">
            <a:avLst/>
          </a:prstGeom>
          <a:ln>
            <a:noFill/>
          </a:ln>
          <a:effectLst>
            <a:softEdge rad="112500"/>
          </a:effectLst>
        </p:spPr>
      </p:pic>
      <p:sp>
        <p:nvSpPr>
          <p:cNvPr id="2" name="Прямоугольник 1"/>
          <p:cNvSpPr/>
          <p:nvPr/>
        </p:nvSpPr>
        <p:spPr>
          <a:xfrm>
            <a:off x="2582843" y="-81228"/>
            <a:ext cx="8561329" cy="1048073"/>
          </a:xfrm>
          <a:prstGeom prst="rect">
            <a:avLst/>
          </a:prstGeom>
          <a:noFill/>
        </p:spPr>
        <p:txBody>
          <a:bodyPr wrap="none" lIns="91440" tIns="45720" rIns="91440" bIns="45720">
            <a:prstTxWarp prst="textInflateTop">
              <a:avLst/>
            </a:prstTxWarp>
            <a:spAutoFit/>
            <a:scene3d>
              <a:camera prst="orthographicFront"/>
              <a:lightRig rig="soft" dir="t">
                <a:rot lat="0" lon="0" rev="15600000"/>
              </a:lightRig>
            </a:scene3d>
            <a:sp3d extrusionH="57150" prstMaterial="softEdge">
              <a:bevelT w="25400" h="38100"/>
            </a:sp3d>
          </a:bodyPr>
          <a:lstStyle/>
          <a:p>
            <a:pPr algn="ctr"/>
            <a:r>
              <a:rPr lang="ru-RU" sz="5400" b="1" i="0" cap="none" spc="0" dirty="0" smtClean="0">
                <a:ln/>
                <a:solidFill>
                  <a:srgbClr val="FF0000"/>
                </a:solidFill>
                <a:effectLst/>
                <a:latin typeface="Orelega One" panose="02000503000000000000" pitchFamily="2" charset="0"/>
                <a:ea typeface="Orelega One" panose="02000503000000000000" pitchFamily="2" charset="0"/>
                <a:cs typeface="Orelega One" panose="02000503000000000000" pitchFamily="2" charset="0"/>
              </a:rPr>
              <a:t>Ростовский государственный музыкальный театр</a:t>
            </a:r>
            <a:endParaRPr lang="ru-RU" sz="5400" b="1" cap="none" spc="0" dirty="0">
              <a:ln/>
              <a:solidFill>
                <a:srgbClr val="FF0000"/>
              </a:solidFill>
              <a:effectLst/>
              <a:latin typeface="Orelega One" panose="02000503000000000000" pitchFamily="2" charset="0"/>
              <a:ea typeface="Orelega One" panose="02000503000000000000" pitchFamily="2" charset="0"/>
              <a:cs typeface="Orelega One" panose="02000503000000000000" pitchFamily="2" charset="0"/>
            </a:endParaRPr>
          </a:p>
        </p:txBody>
      </p:sp>
    </p:spTree>
    <p:extLst>
      <p:ext uri="{BB962C8B-B14F-4D97-AF65-F5344CB8AC3E}">
        <p14:creationId xmlns:p14="http://schemas.microsoft.com/office/powerpoint/2010/main" val="3669194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fsd.multiurok.ru/html/2019/09/22/s_5d87d789d4383/img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449" y="2433370"/>
            <a:ext cx="4203509" cy="3495274"/>
          </a:xfrm>
          <a:prstGeom prst="rect">
            <a:avLst/>
          </a:prstGeom>
          <a:ln>
            <a:noFill/>
          </a:ln>
          <a:effectLst>
            <a:softEdge rad="112500"/>
          </a:effectLst>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7958" y="3316012"/>
            <a:ext cx="3993154" cy="3309867"/>
          </a:xfrm>
          <a:prstGeom prst="rect">
            <a:avLst/>
          </a:prstGeom>
          <a:ln>
            <a:noFill/>
          </a:ln>
          <a:effectLst>
            <a:softEdge rad="112500"/>
          </a:effectLst>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3725" y="3987899"/>
            <a:ext cx="3300542" cy="2753890"/>
          </a:xfrm>
          <a:prstGeom prst="rect">
            <a:avLst/>
          </a:prstGeom>
          <a:ln>
            <a:noFill/>
          </a:ln>
          <a:effectLst>
            <a:softEdge rad="112500"/>
          </a:effectLst>
        </p:spPr>
      </p:pic>
      <p:pic>
        <p:nvPicPr>
          <p:cNvPr id="5" name="Рисунок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4735" y="144594"/>
            <a:ext cx="3776485" cy="3284406"/>
          </a:xfrm>
          <a:prstGeom prst="rect">
            <a:avLst/>
          </a:prstGeom>
          <a:ln>
            <a:noFill/>
          </a:ln>
          <a:effectLst>
            <a:softEdge rad="112500"/>
          </a:effectLst>
        </p:spPr>
      </p:pic>
      <p:sp>
        <p:nvSpPr>
          <p:cNvPr id="6" name="Прямоугольник 5"/>
          <p:cNvSpPr/>
          <p:nvPr/>
        </p:nvSpPr>
        <p:spPr>
          <a:xfrm>
            <a:off x="1919302" y="418124"/>
            <a:ext cx="5601960" cy="2339102"/>
          </a:xfrm>
          <a:prstGeom prst="rect">
            <a:avLst/>
          </a:prstGeom>
        </p:spPr>
        <p:txBody>
          <a:bodyPr wrap="square">
            <a:spAutoFit/>
          </a:bodyPr>
          <a:lstStyle/>
          <a:p>
            <a:pPr algn="just"/>
            <a:r>
              <a:rPr lang="ru-RU" b="0" i="0" dirty="0" smtClean="0">
                <a:effectLst/>
                <a:latin typeface="Times New Roman" panose="02020603050405020304" pitchFamily="18" charset="0"/>
                <a:cs typeface="Times New Roman" panose="02020603050405020304" pitchFamily="18" charset="0"/>
              </a:rPr>
              <a:t>     </a:t>
            </a:r>
            <a:r>
              <a:rPr lang="ru-RU" sz="1600" b="0" i="0" dirty="0" smtClean="0">
                <a:effectLst/>
                <a:latin typeface="Times New Roman" panose="02020603050405020304" pitchFamily="18" charset="0"/>
                <a:cs typeface="Times New Roman" panose="02020603050405020304" pitchFamily="18" charset="0"/>
              </a:rPr>
              <a:t>Ростовский государственный музыкальный театр — крупнейший культурный центр Юга России. Будучи правопреемником Ростовского театра музыкальной комедии, с обретением нового здания в сентябре 1999 года он получил новый статус — «Музыкального» и расширил жанровый диапазон. Сегодня в его репертуаре представлены оперы, балеты, оперетты, мюзиклы, музыкальные новеллы, масштабные симфонические программы и спектакли для детей.</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61328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style.rotation</p:attrName>
                                        </p:attrNameLst>
                                      </p:cBhvr>
                                      <p:tavLst>
                                        <p:tav tm="0">
                                          <p:val>
                                            <p:fltVal val="90"/>
                                          </p:val>
                                        </p:tav>
                                        <p:tav tm="100000">
                                          <p:val>
                                            <p:fltVal val="0"/>
                                          </p:val>
                                        </p:tav>
                                      </p:tavLst>
                                    </p:anim>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 calcmode="lin" valueType="num">
                                      <p:cBhvr>
                                        <p:cTn id="33" dur="1000" fill="hold"/>
                                        <p:tgtEl>
                                          <p:spTgt spid="3"/>
                                        </p:tgtEl>
                                        <p:attrNameLst>
                                          <p:attrName>style.rotation</p:attrName>
                                        </p:attrNameLst>
                                      </p:cBhvr>
                                      <p:tavLst>
                                        <p:tav tm="0">
                                          <p:val>
                                            <p:fltVal val="90"/>
                                          </p:val>
                                        </p:tav>
                                        <p:tav tm="100000">
                                          <p:val>
                                            <p:fltVal val="0"/>
                                          </p:val>
                                        </p:tav>
                                      </p:tavLst>
                                    </p:anim>
                                    <p:animEffect transition="in" filter="fade">
                                      <p:cBhvr>
                                        <p:cTn id="3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fsd.multiurok.ru/html/2019/09/22/s_5d87d789d4383/img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Основное изображение для учреждения Ростовский академический театр драмы имени Максима Горького"/>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184" y="969803"/>
            <a:ext cx="10354691" cy="5620724"/>
          </a:xfrm>
          <a:prstGeom prst="rect">
            <a:avLst/>
          </a:prstGeom>
          <a:ln>
            <a:noFill/>
          </a:ln>
          <a:effectLst>
            <a:softEdge rad="112500"/>
          </a:effectLst>
        </p:spPr>
      </p:pic>
      <p:sp>
        <p:nvSpPr>
          <p:cNvPr id="4" name="Прямоугольник 3"/>
          <p:cNvSpPr/>
          <p:nvPr/>
        </p:nvSpPr>
        <p:spPr>
          <a:xfrm>
            <a:off x="2176530" y="318695"/>
            <a:ext cx="9099318" cy="767269"/>
          </a:xfrm>
          <a:prstGeom prst="rect">
            <a:avLst/>
          </a:prstGeom>
        </p:spPr>
        <p:txBody>
          <a:bodyPr>
            <a:prstTxWarp prst="textInflateTop">
              <a:avLst/>
            </a:prstTxWarp>
            <a:spAutoFit/>
          </a:bodyPr>
          <a:lstStyle/>
          <a:p>
            <a:pPr algn="ctr"/>
            <a:r>
              <a:rPr lang="ru-RU" b="1" i="0" dirty="0" smtClean="0">
                <a:solidFill>
                  <a:srgbClr val="FF0000"/>
                </a:solidFill>
                <a:effectLst/>
                <a:latin typeface="Orelega One" panose="02000503000000000000" pitchFamily="2" charset="0"/>
                <a:ea typeface="Orelega One" panose="02000503000000000000" pitchFamily="2" charset="0"/>
                <a:cs typeface="Orelega One" panose="02000503000000000000" pitchFamily="2" charset="0"/>
              </a:rPr>
              <a:t>Ростовский академический театр драмы имени Максима Горького</a:t>
            </a:r>
            <a:endParaRPr lang="ru-RU" b="1" i="0" dirty="0">
              <a:solidFill>
                <a:srgbClr val="FF0000"/>
              </a:solidFill>
              <a:effectLst/>
              <a:latin typeface="Orelega One" panose="02000503000000000000" pitchFamily="2" charset="0"/>
              <a:ea typeface="Orelega One" panose="02000503000000000000" pitchFamily="2" charset="0"/>
              <a:cs typeface="Orelega One" panose="02000503000000000000" pitchFamily="2" charset="0"/>
            </a:endParaRPr>
          </a:p>
        </p:txBody>
      </p:sp>
    </p:spTree>
    <p:extLst>
      <p:ext uri="{BB962C8B-B14F-4D97-AF65-F5344CB8AC3E}">
        <p14:creationId xmlns:p14="http://schemas.microsoft.com/office/powerpoint/2010/main" val="3582050196"/>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fsd.multiurok.ru/html/2019/09/22/s_5d87d789d4383/img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086377" y="189610"/>
            <a:ext cx="9399431" cy="2308324"/>
          </a:xfrm>
          <a:prstGeom prst="rect">
            <a:avLst/>
          </a:prstGeom>
        </p:spPr>
        <p:txBody>
          <a:bodyPr wrap="square">
            <a:spAutoFit/>
          </a:bodyPr>
          <a:lstStyle/>
          <a:p>
            <a:pPr algn="just"/>
            <a:r>
              <a:rPr lang="ru-RU" b="0" i="0" dirty="0" smtClean="0">
                <a:effectLst/>
                <a:latin typeface="Times New Roman" panose="02020603050405020304" pitchFamily="18" charset="0"/>
                <a:cs typeface="Times New Roman" panose="02020603050405020304" pitchFamily="18" charset="0"/>
              </a:rPr>
              <a:t>     Датой образования театра принято считать 23 июня 1863 года, когда состоялось первое представление стационарной драматической труппы.</a:t>
            </a:r>
          </a:p>
          <a:p>
            <a:pPr algn="just"/>
            <a:r>
              <a:rPr lang="ru-RU" b="0" i="0" dirty="0" smtClean="0">
                <a:effectLst/>
                <a:latin typeface="Times New Roman" panose="02020603050405020304" pitchFamily="18" charset="0"/>
                <a:cs typeface="Times New Roman" panose="02020603050405020304" pitchFamily="18" charset="0"/>
              </a:rPr>
              <a:t>     Здание построено в 1935 году, восстановлено после войны в 1963. Театр располагает тремя сценическими площадками:</a:t>
            </a:r>
          </a:p>
          <a:p>
            <a:pPr algn="just">
              <a:buFont typeface="Arial" panose="020B0604020202020204" pitchFamily="34" charset="0"/>
              <a:buChar char="•"/>
            </a:pPr>
            <a:r>
              <a:rPr lang="ru-RU" b="0" i="0" dirty="0" smtClean="0">
                <a:effectLst/>
                <a:latin typeface="Times New Roman" panose="02020603050405020304" pitchFamily="18" charset="0"/>
                <a:cs typeface="Times New Roman" panose="02020603050405020304" pitchFamily="18" charset="0"/>
              </a:rPr>
              <a:t>     большим залом на 997 мест (габариты сцены: ширина — 23 м, глубина — 22 м, высота — 22 м);</a:t>
            </a:r>
          </a:p>
          <a:p>
            <a:pPr algn="just">
              <a:buFont typeface="Arial" panose="020B0604020202020204" pitchFamily="34" charset="0"/>
              <a:buChar char="•"/>
            </a:pPr>
            <a:r>
              <a:rPr lang="ru-RU" b="0" i="0" dirty="0" smtClean="0">
                <a:effectLst/>
                <a:latin typeface="Times New Roman" panose="02020603050405020304" pitchFamily="18" charset="0"/>
                <a:cs typeface="Times New Roman" panose="02020603050405020304" pitchFamily="18" charset="0"/>
              </a:rPr>
              <a:t>     малым залом на 384</a:t>
            </a:r>
            <a:r>
              <a:rPr lang="ru-RU" b="0" i="0" smtClean="0">
                <a:effectLst/>
                <a:latin typeface="Times New Roman" panose="02020603050405020304" pitchFamily="18" charset="0"/>
                <a:cs typeface="Times New Roman" panose="02020603050405020304" pitchFamily="18" charset="0"/>
              </a:rPr>
              <a:t> места;</a:t>
            </a:r>
            <a:endParaRPr lang="ru-RU" b="0" i="0" dirty="0" smtClean="0">
              <a:effectLst/>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ru-RU" b="0" i="0" dirty="0" smtClean="0">
                <a:effectLst/>
                <a:latin typeface="Times New Roman" panose="02020603050405020304" pitchFamily="18" charset="0"/>
                <a:cs typeface="Times New Roman" panose="02020603050405020304" pitchFamily="18" charset="0"/>
              </a:rPr>
              <a:t>     экспериментальной сценой на 70 мест.</a:t>
            </a:r>
            <a:endParaRPr lang="ru-RU" b="0" i="0" dirty="0">
              <a:effectLst/>
              <a:latin typeface="Times New Roman" panose="02020603050405020304" pitchFamily="18" charset="0"/>
              <a:cs typeface="Times New Roman" panose="02020603050405020304" pitchFamily="18" charset="0"/>
            </a:endParaRPr>
          </a:p>
        </p:txBody>
      </p:sp>
      <p:pic>
        <p:nvPicPr>
          <p:cNvPr id="2" name="Picture 2" descr="Спектакль «Нахл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652" y="3000777"/>
            <a:ext cx="5890529" cy="35095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Спектакль «Сладкоголосая птица юност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129" y="2653108"/>
            <a:ext cx="5918967" cy="36254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0842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fsd.multiurok.ru/html/2019/09/22/s_5d87d789d4383/img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sun9-82.userapi.com/impf/c636927/v636927824/1f0be/4Y4ohJzpFf0.jpg?size=550x365&amp;quality=96&amp;sign=22f9a5a926ed7fda06d473d1b318c83e&amp;type=alb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879" y="1184856"/>
            <a:ext cx="10283603" cy="54568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078953" y="321972"/>
            <a:ext cx="8989453" cy="770706"/>
          </a:xfrm>
          <a:prstGeom prst="rect">
            <a:avLst/>
          </a:prstGeom>
        </p:spPr>
        <p:txBody>
          <a:bodyPr>
            <a:prstTxWarp prst="textInflateTop">
              <a:avLst/>
            </a:prstTxWarp>
            <a:spAutoFit/>
          </a:bodyPr>
          <a:lstStyle/>
          <a:p>
            <a:pPr algn="ctr"/>
            <a:r>
              <a:rPr lang="ru-RU" b="1" i="0" dirty="0" smtClean="0">
                <a:solidFill>
                  <a:srgbClr val="FF0000"/>
                </a:solidFill>
                <a:effectLst/>
                <a:latin typeface="Orelega One" panose="02000503000000000000" pitchFamily="2" charset="0"/>
                <a:ea typeface="Orelega One" panose="02000503000000000000" pitchFamily="2" charset="0"/>
                <a:cs typeface="Orelega One" panose="02000503000000000000" pitchFamily="2" charset="0"/>
              </a:rPr>
              <a:t>Ростовский-на-Дону академический молодежный театр</a:t>
            </a:r>
            <a:endParaRPr lang="ru-RU" b="1" i="0" dirty="0">
              <a:solidFill>
                <a:srgbClr val="FF0000"/>
              </a:solidFill>
              <a:effectLst/>
              <a:latin typeface="Orelega One" panose="02000503000000000000" pitchFamily="2" charset="0"/>
              <a:ea typeface="Orelega One" panose="02000503000000000000" pitchFamily="2" charset="0"/>
              <a:cs typeface="Orelega One" panose="02000503000000000000" pitchFamily="2" charset="0"/>
            </a:endParaRPr>
          </a:p>
        </p:txBody>
      </p:sp>
    </p:spTree>
    <p:extLst>
      <p:ext uri="{BB962C8B-B14F-4D97-AF65-F5344CB8AC3E}">
        <p14:creationId xmlns:p14="http://schemas.microsoft.com/office/powerpoint/2010/main" val="34969709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fsd.multiurok.ru/html/2019/09/22/s_5d87d789d4383/img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957590" y="286807"/>
            <a:ext cx="9879995" cy="2031325"/>
          </a:xfrm>
          <a:prstGeom prst="rect">
            <a:avLst/>
          </a:prstGeom>
        </p:spPr>
        <p:txBody>
          <a:bodyPr wrap="square">
            <a:spAutoFit/>
          </a:bodyPr>
          <a:lstStyle/>
          <a:p>
            <a:pPr algn="just"/>
            <a:r>
              <a:rPr lang="ru-RU" b="0" i="0" dirty="0" smtClean="0">
                <a:effectLst/>
                <a:latin typeface="Times New Roman" panose="02020603050405020304" pitchFamily="18" charset="0"/>
                <a:cs typeface="Times New Roman" panose="02020603050405020304" pitchFamily="18" charset="0"/>
              </a:rPr>
              <a:t>     У Молодежного театра долгая история. Она началась с 1879 года, когда по инициативе «Общества любителей драматического искусства» Нахичевани-на-Дону началось строительство здания театра. 16 декабря 1899 года состоялось открытие театра. Театр был рассчитан на 650–700 мест, трехъярусный зал имел форму втянутого полукруга, что приближало зрителя к сцене. Прекрасная акустика была достигнута благодаря точно рассчитанным форме и объему, а также использованию древнего способа строительства — в стены под потолком были вмурованы амфоры с горлышками, открытыми в зал.</a:t>
            </a:r>
            <a:endParaRPr lang="ru-RU" dirty="0">
              <a:latin typeface="Times New Roman" panose="02020603050405020304" pitchFamily="18" charset="0"/>
              <a:cs typeface="Times New Roman" panose="02020603050405020304" pitchFamily="18" charset="0"/>
            </a:endParaRPr>
          </a:p>
        </p:txBody>
      </p:sp>
      <p:pic>
        <p:nvPicPr>
          <p:cNvPr id="2050" name="Picture 2" descr="https://svoboda-3.ru/upload/resize_cache/iblock/f39/400_400_0/qubww4d6he5mshtegfmyqauor910b7dk.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618" y="1988498"/>
            <a:ext cx="4727080" cy="31435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https://sun9-55.userapi.com/impg/c857336/v857336341/ee425/TRWdblmMHbk.jpg?size=1280x853&amp;quality=96&amp;sign=8fbafd907ca1f77186a875ba04423d7e&amp;type=albu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8671" y="2318132"/>
            <a:ext cx="4750846" cy="31659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https://sun9-24.userapi.com/impg/c857336/v857336341/ee3a3/Z3XHlMRq_JQ.jpg?size=1280x853&amp;quality=96&amp;sign=fa9bbc68e65fbbcab10bbd48a341b7ad&amp;type=albu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4144" y="3736986"/>
            <a:ext cx="4646885" cy="30967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76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1000" fill="hold"/>
                                        <p:tgtEl>
                                          <p:spTgt spid="2052"/>
                                        </p:tgtEl>
                                        <p:attrNameLst>
                                          <p:attrName>ppt_w</p:attrName>
                                        </p:attrNameLst>
                                      </p:cBhvr>
                                      <p:tavLst>
                                        <p:tav tm="0">
                                          <p:val>
                                            <p:fltVal val="0"/>
                                          </p:val>
                                        </p:tav>
                                        <p:tav tm="100000">
                                          <p:val>
                                            <p:strVal val="#ppt_w"/>
                                          </p:val>
                                        </p:tav>
                                      </p:tavLst>
                                    </p:anim>
                                    <p:anim calcmode="lin" valueType="num">
                                      <p:cBhvr>
                                        <p:cTn id="8" dur="1000" fill="hold"/>
                                        <p:tgtEl>
                                          <p:spTgt spid="2052"/>
                                        </p:tgtEl>
                                        <p:attrNameLst>
                                          <p:attrName>ppt_h</p:attrName>
                                        </p:attrNameLst>
                                      </p:cBhvr>
                                      <p:tavLst>
                                        <p:tav tm="0">
                                          <p:val>
                                            <p:fltVal val="0"/>
                                          </p:val>
                                        </p:tav>
                                        <p:tav tm="100000">
                                          <p:val>
                                            <p:strVal val="#ppt_h"/>
                                          </p:val>
                                        </p:tav>
                                      </p:tavLst>
                                    </p:anim>
                                    <p:anim calcmode="lin" valueType="num">
                                      <p:cBhvr>
                                        <p:cTn id="9" dur="1000" fill="hold"/>
                                        <p:tgtEl>
                                          <p:spTgt spid="2052"/>
                                        </p:tgtEl>
                                        <p:attrNameLst>
                                          <p:attrName>style.rotation</p:attrName>
                                        </p:attrNameLst>
                                      </p:cBhvr>
                                      <p:tavLst>
                                        <p:tav tm="0">
                                          <p:val>
                                            <p:fltVal val="90"/>
                                          </p:val>
                                        </p:tav>
                                        <p:tav tm="100000">
                                          <p:val>
                                            <p:fltVal val="0"/>
                                          </p:val>
                                        </p:tav>
                                      </p:tavLst>
                                    </p:anim>
                                    <p:animEffect transition="in" filter="fade">
                                      <p:cBhvr>
                                        <p:cTn id="10" dur="10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1000" fill="hold"/>
                                        <p:tgtEl>
                                          <p:spTgt spid="2050"/>
                                        </p:tgtEl>
                                        <p:attrNameLst>
                                          <p:attrName>ppt_w</p:attrName>
                                        </p:attrNameLst>
                                      </p:cBhvr>
                                      <p:tavLst>
                                        <p:tav tm="0">
                                          <p:val>
                                            <p:fltVal val="0"/>
                                          </p:val>
                                        </p:tav>
                                        <p:tav tm="100000">
                                          <p:val>
                                            <p:strVal val="#ppt_w"/>
                                          </p:val>
                                        </p:tav>
                                      </p:tavLst>
                                    </p:anim>
                                    <p:anim calcmode="lin" valueType="num">
                                      <p:cBhvr>
                                        <p:cTn id="16" dur="1000" fill="hold"/>
                                        <p:tgtEl>
                                          <p:spTgt spid="2050"/>
                                        </p:tgtEl>
                                        <p:attrNameLst>
                                          <p:attrName>ppt_h</p:attrName>
                                        </p:attrNameLst>
                                      </p:cBhvr>
                                      <p:tavLst>
                                        <p:tav tm="0">
                                          <p:val>
                                            <p:fltVal val="0"/>
                                          </p:val>
                                        </p:tav>
                                        <p:tav tm="100000">
                                          <p:val>
                                            <p:strVal val="#ppt_h"/>
                                          </p:val>
                                        </p:tav>
                                      </p:tavLst>
                                    </p:anim>
                                    <p:anim calcmode="lin" valueType="num">
                                      <p:cBhvr>
                                        <p:cTn id="17" dur="1000" fill="hold"/>
                                        <p:tgtEl>
                                          <p:spTgt spid="2050"/>
                                        </p:tgtEl>
                                        <p:attrNameLst>
                                          <p:attrName>style.rotation</p:attrName>
                                        </p:attrNameLst>
                                      </p:cBhvr>
                                      <p:tavLst>
                                        <p:tav tm="0">
                                          <p:val>
                                            <p:fltVal val="90"/>
                                          </p:val>
                                        </p:tav>
                                        <p:tav tm="100000">
                                          <p:val>
                                            <p:fltVal val="0"/>
                                          </p:val>
                                        </p:tav>
                                      </p:tavLst>
                                    </p:anim>
                                    <p:animEffect transition="in" filter="fade">
                                      <p:cBhvr>
                                        <p:cTn id="18" dur="10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anim calcmode="lin" valueType="num">
                                      <p:cBhvr>
                                        <p:cTn id="23" dur="1000" fill="hold"/>
                                        <p:tgtEl>
                                          <p:spTgt spid="2054"/>
                                        </p:tgtEl>
                                        <p:attrNameLst>
                                          <p:attrName>ppt_w</p:attrName>
                                        </p:attrNameLst>
                                      </p:cBhvr>
                                      <p:tavLst>
                                        <p:tav tm="0">
                                          <p:val>
                                            <p:fltVal val="0"/>
                                          </p:val>
                                        </p:tav>
                                        <p:tav tm="100000">
                                          <p:val>
                                            <p:strVal val="#ppt_w"/>
                                          </p:val>
                                        </p:tav>
                                      </p:tavLst>
                                    </p:anim>
                                    <p:anim calcmode="lin" valueType="num">
                                      <p:cBhvr>
                                        <p:cTn id="24" dur="1000" fill="hold"/>
                                        <p:tgtEl>
                                          <p:spTgt spid="2054"/>
                                        </p:tgtEl>
                                        <p:attrNameLst>
                                          <p:attrName>ppt_h</p:attrName>
                                        </p:attrNameLst>
                                      </p:cBhvr>
                                      <p:tavLst>
                                        <p:tav tm="0">
                                          <p:val>
                                            <p:fltVal val="0"/>
                                          </p:val>
                                        </p:tav>
                                        <p:tav tm="100000">
                                          <p:val>
                                            <p:strVal val="#ppt_h"/>
                                          </p:val>
                                        </p:tav>
                                      </p:tavLst>
                                    </p:anim>
                                    <p:anim calcmode="lin" valueType="num">
                                      <p:cBhvr>
                                        <p:cTn id="25" dur="1000" fill="hold"/>
                                        <p:tgtEl>
                                          <p:spTgt spid="2054"/>
                                        </p:tgtEl>
                                        <p:attrNameLst>
                                          <p:attrName>style.rotation</p:attrName>
                                        </p:attrNameLst>
                                      </p:cBhvr>
                                      <p:tavLst>
                                        <p:tav tm="0">
                                          <p:val>
                                            <p:fltVal val="90"/>
                                          </p:val>
                                        </p:tav>
                                        <p:tav tm="100000">
                                          <p:val>
                                            <p:fltVal val="0"/>
                                          </p:val>
                                        </p:tav>
                                      </p:tavLst>
                                    </p:anim>
                                    <p:animEffect transition="in" filter="fade">
                                      <p:cBhvr>
                                        <p:cTn id="26"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fsd.multiurok.ru/html/2019/09/22/s_5d87d789d4383/img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3916" y="1171977"/>
            <a:ext cx="10486112" cy="5441324"/>
          </a:xfrm>
          <a:prstGeom prst="rect">
            <a:avLst/>
          </a:prstGeom>
          <a:ln>
            <a:noFill/>
          </a:ln>
          <a:effectLst>
            <a:softEdge rad="112500"/>
          </a:effectLst>
        </p:spPr>
      </p:pic>
      <p:sp>
        <p:nvSpPr>
          <p:cNvPr id="3" name="Прямоугольник 2"/>
          <p:cNvSpPr/>
          <p:nvPr/>
        </p:nvSpPr>
        <p:spPr>
          <a:xfrm>
            <a:off x="2428459" y="391612"/>
            <a:ext cx="8397026" cy="646331"/>
          </a:xfrm>
          <a:prstGeom prst="rect">
            <a:avLst/>
          </a:prstGeom>
        </p:spPr>
        <p:txBody>
          <a:bodyPr>
            <a:prstTxWarp prst="textCanUp">
              <a:avLst/>
            </a:prstTxWarp>
            <a:spAutoFit/>
          </a:bodyPr>
          <a:lstStyle/>
          <a:p>
            <a:pPr algn="ctr"/>
            <a:r>
              <a:rPr lang="ru-RU" b="1" i="0" dirty="0" smtClean="0">
                <a:solidFill>
                  <a:srgbClr val="FF0000"/>
                </a:solidFill>
                <a:effectLst/>
                <a:latin typeface="Orelega One" panose="02000503000000000000" pitchFamily="2" charset="0"/>
                <a:ea typeface="Orelega One" panose="02000503000000000000" pitchFamily="2" charset="0"/>
                <a:cs typeface="Orelega One" panose="02000503000000000000" pitchFamily="2" charset="0"/>
              </a:rPr>
              <a:t>Ростовский государственный театр кукол им. В.С. Былкова</a:t>
            </a:r>
            <a:endParaRPr lang="ru-RU" b="1" i="0" dirty="0">
              <a:solidFill>
                <a:srgbClr val="FF0000"/>
              </a:solidFill>
              <a:effectLst/>
              <a:latin typeface="Orelega One" panose="02000503000000000000" pitchFamily="2" charset="0"/>
              <a:ea typeface="Orelega One" panose="02000503000000000000" pitchFamily="2" charset="0"/>
              <a:cs typeface="Orelega One" panose="02000503000000000000" pitchFamily="2" charset="0"/>
            </a:endParaRPr>
          </a:p>
        </p:txBody>
      </p:sp>
    </p:spTree>
    <p:extLst>
      <p:ext uri="{BB962C8B-B14F-4D97-AF65-F5344CB8AC3E}">
        <p14:creationId xmlns:p14="http://schemas.microsoft.com/office/powerpoint/2010/main" val="518415722"/>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Метрополия">
  <a:themeElements>
    <a:clrScheme name="Метрополия">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Метрополи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Метрополия">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Метрополия</Template>
  <TotalTime>846</TotalTime>
  <Words>463</Words>
  <Application>Microsoft Office PowerPoint</Application>
  <PresentationFormat>Широкоэкранный</PresentationFormat>
  <Paragraphs>31</Paragraphs>
  <Slides>17</Slides>
  <Notes>0</Notes>
  <HiddenSlides>0</HiddenSlides>
  <MMClips>2</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17</vt:i4>
      </vt:variant>
    </vt:vector>
  </HeadingPairs>
  <TitlesOfParts>
    <vt:vector size="26" baseType="lpstr">
      <vt:lpstr>a_SimplerFnt</vt:lpstr>
      <vt:lpstr>a_StamperDn</vt:lpstr>
      <vt:lpstr>Arial</vt:lpstr>
      <vt:lpstr>Calibri</vt:lpstr>
      <vt:lpstr>Calibri Light</vt:lpstr>
      <vt:lpstr>DejaVu Sans</vt:lpstr>
      <vt:lpstr>Orelega One</vt:lpstr>
      <vt:lpstr>Times New Roman</vt:lpstr>
      <vt:lpstr>Метрополия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Учетная запись Майкрософт</dc:creator>
  <cp:lastModifiedBy>Учетная запись Майкрософт</cp:lastModifiedBy>
  <cp:revision>44</cp:revision>
  <dcterms:created xsi:type="dcterms:W3CDTF">2023-01-18T09:12:16Z</dcterms:created>
  <dcterms:modified xsi:type="dcterms:W3CDTF">2023-01-30T12:47:49Z</dcterms:modified>
</cp:coreProperties>
</file>