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801600" cy="9601200" type="A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254"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30" name="PlaceHolder 2"/>
          <p:cNvSpPr>
            <a:spLocks noGrp="1"/>
          </p:cNvSpPr>
          <p:nvPr>
            <p:ph type="body"/>
          </p:nvPr>
        </p:nvSpPr>
        <p:spPr>
          <a:xfrm>
            <a:off x="640080" y="2246400"/>
            <a:ext cx="11521080" cy="2655720"/>
          </a:xfrm>
          <a:prstGeom prst="rect">
            <a:avLst/>
          </a:prstGeom>
        </p:spPr>
        <p:txBody>
          <a:bodyPr lIns="0" tIns="0" rIns="0" bIns="0">
            <a:normAutofit/>
          </a:bodyPr>
          <a:lstStyle/>
          <a:p>
            <a:endParaRPr lang="ru-RU" sz="3200" b="0" strike="noStrike" spc="-1">
              <a:latin typeface="Arial"/>
            </a:endParaRPr>
          </a:p>
        </p:txBody>
      </p:sp>
      <p:sp>
        <p:nvSpPr>
          <p:cNvPr id="31" name="PlaceHolder 3"/>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33"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34"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35"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
        <p:nvSpPr>
          <p:cNvPr id="36" name="PlaceHolder 5"/>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38" name="PlaceHolder 2"/>
          <p:cNvSpPr>
            <a:spLocks noGrp="1"/>
          </p:cNvSpPr>
          <p:nvPr>
            <p:ph type="body"/>
          </p:nvPr>
        </p:nvSpPr>
        <p:spPr>
          <a:xfrm>
            <a:off x="640080" y="2246400"/>
            <a:ext cx="3709440" cy="2655720"/>
          </a:xfrm>
          <a:prstGeom prst="rect">
            <a:avLst/>
          </a:prstGeom>
        </p:spPr>
        <p:txBody>
          <a:bodyPr lIns="0" tIns="0" rIns="0" bIns="0">
            <a:normAutofit/>
          </a:bodyPr>
          <a:lstStyle/>
          <a:p>
            <a:endParaRPr lang="ru-RU" sz="3200" b="0" strike="noStrike" spc="-1">
              <a:latin typeface="Arial"/>
            </a:endParaRPr>
          </a:p>
        </p:txBody>
      </p:sp>
      <p:sp>
        <p:nvSpPr>
          <p:cNvPr id="39" name="PlaceHolder 3"/>
          <p:cNvSpPr>
            <a:spLocks noGrp="1"/>
          </p:cNvSpPr>
          <p:nvPr>
            <p:ph type="body"/>
          </p:nvPr>
        </p:nvSpPr>
        <p:spPr>
          <a:xfrm>
            <a:off x="4535280" y="2246400"/>
            <a:ext cx="3709440" cy="2655720"/>
          </a:xfrm>
          <a:prstGeom prst="rect">
            <a:avLst/>
          </a:prstGeom>
        </p:spPr>
        <p:txBody>
          <a:bodyPr lIns="0" tIns="0" rIns="0" bIns="0">
            <a:normAutofit/>
          </a:bodyPr>
          <a:lstStyle/>
          <a:p>
            <a:endParaRPr lang="ru-RU" sz="3200" b="0" strike="noStrike" spc="-1">
              <a:latin typeface="Arial"/>
            </a:endParaRPr>
          </a:p>
        </p:txBody>
      </p:sp>
      <p:sp>
        <p:nvSpPr>
          <p:cNvPr id="40" name="PlaceHolder 4"/>
          <p:cNvSpPr>
            <a:spLocks noGrp="1"/>
          </p:cNvSpPr>
          <p:nvPr>
            <p:ph type="body"/>
          </p:nvPr>
        </p:nvSpPr>
        <p:spPr>
          <a:xfrm>
            <a:off x="8430840" y="2246400"/>
            <a:ext cx="3709440" cy="2655720"/>
          </a:xfrm>
          <a:prstGeom prst="rect">
            <a:avLst/>
          </a:prstGeom>
        </p:spPr>
        <p:txBody>
          <a:bodyPr lIns="0" tIns="0" rIns="0" bIns="0">
            <a:normAutofit/>
          </a:bodyPr>
          <a:lstStyle/>
          <a:p>
            <a:endParaRPr lang="ru-RU" sz="3200" b="0" strike="noStrike" spc="-1">
              <a:latin typeface="Arial"/>
            </a:endParaRPr>
          </a:p>
        </p:txBody>
      </p:sp>
      <p:sp>
        <p:nvSpPr>
          <p:cNvPr id="41" name="PlaceHolder 5"/>
          <p:cNvSpPr>
            <a:spLocks noGrp="1"/>
          </p:cNvSpPr>
          <p:nvPr>
            <p:ph type="body"/>
          </p:nvPr>
        </p:nvSpPr>
        <p:spPr>
          <a:xfrm>
            <a:off x="8430840" y="5154840"/>
            <a:ext cx="3709440" cy="2655720"/>
          </a:xfrm>
          <a:prstGeom prst="rect">
            <a:avLst/>
          </a:prstGeom>
        </p:spPr>
        <p:txBody>
          <a:bodyPr lIns="0" tIns="0" rIns="0" bIns="0">
            <a:normAutofit/>
          </a:bodyPr>
          <a:lstStyle/>
          <a:p>
            <a:endParaRPr lang="ru-RU" sz="3200" b="0" strike="noStrike" spc="-1">
              <a:latin typeface="Arial"/>
            </a:endParaRPr>
          </a:p>
        </p:txBody>
      </p:sp>
      <p:sp>
        <p:nvSpPr>
          <p:cNvPr id="42" name="PlaceHolder 6"/>
          <p:cNvSpPr>
            <a:spLocks noGrp="1"/>
          </p:cNvSpPr>
          <p:nvPr>
            <p:ph type="body"/>
          </p:nvPr>
        </p:nvSpPr>
        <p:spPr>
          <a:xfrm>
            <a:off x="4535280" y="5154840"/>
            <a:ext cx="3709440" cy="2655720"/>
          </a:xfrm>
          <a:prstGeom prst="rect">
            <a:avLst/>
          </a:prstGeom>
        </p:spPr>
        <p:txBody>
          <a:bodyPr lIns="0" tIns="0" rIns="0" bIns="0">
            <a:normAutofit/>
          </a:bodyPr>
          <a:lstStyle/>
          <a:p>
            <a:endParaRPr lang="ru-RU" sz="3200" b="0" strike="noStrike" spc="-1">
              <a:latin typeface="Arial"/>
            </a:endParaRPr>
          </a:p>
        </p:txBody>
      </p:sp>
      <p:sp>
        <p:nvSpPr>
          <p:cNvPr id="43" name="PlaceHolder 7"/>
          <p:cNvSpPr>
            <a:spLocks noGrp="1"/>
          </p:cNvSpPr>
          <p:nvPr>
            <p:ph type="body"/>
          </p:nvPr>
        </p:nvSpPr>
        <p:spPr>
          <a:xfrm>
            <a:off x="640080" y="5154840"/>
            <a:ext cx="370944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50" name="PlaceHolder 2"/>
          <p:cNvSpPr>
            <a:spLocks noGrp="1"/>
          </p:cNvSpPr>
          <p:nvPr>
            <p:ph type="subTitle"/>
          </p:nvPr>
        </p:nvSpPr>
        <p:spPr>
          <a:xfrm>
            <a:off x="640080" y="2246400"/>
            <a:ext cx="11521080" cy="556812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52" name="PlaceHolder 2"/>
          <p:cNvSpPr>
            <a:spLocks noGrp="1"/>
          </p:cNvSpPr>
          <p:nvPr>
            <p:ph type="body"/>
          </p:nvPr>
        </p:nvSpPr>
        <p:spPr>
          <a:xfrm>
            <a:off x="640080" y="2246400"/>
            <a:ext cx="1152108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54"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40080" y="383040"/>
            <a:ext cx="11521080" cy="7430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59"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60" name="PlaceHolder 3"/>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
        <p:nvSpPr>
          <p:cNvPr id="61" name="PlaceHolder 4"/>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9" name="PlaceHolder 2"/>
          <p:cNvSpPr>
            <a:spLocks noGrp="1"/>
          </p:cNvSpPr>
          <p:nvPr>
            <p:ph type="subTitle"/>
          </p:nvPr>
        </p:nvSpPr>
        <p:spPr>
          <a:xfrm>
            <a:off x="640080" y="2246400"/>
            <a:ext cx="11521080" cy="556812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63"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64"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65"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67"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68"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69" name="PlaceHolder 4"/>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71" name="PlaceHolder 2"/>
          <p:cNvSpPr>
            <a:spLocks noGrp="1"/>
          </p:cNvSpPr>
          <p:nvPr>
            <p:ph type="body"/>
          </p:nvPr>
        </p:nvSpPr>
        <p:spPr>
          <a:xfrm>
            <a:off x="640080" y="2246400"/>
            <a:ext cx="11521080" cy="2655720"/>
          </a:xfrm>
          <a:prstGeom prst="rect">
            <a:avLst/>
          </a:prstGeom>
        </p:spPr>
        <p:txBody>
          <a:bodyPr lIns="0" tIns="0" rIns="0" bIns="0">
            <a:normAutofit/>
          </a:bodyPr>
          <a:lstStyle/>
          <a:p>
            <a:endParaRPr lang="ru-RU" sz="3200" b="0" strike="noStrike" spc="-1">
              <a:latin typeface="Arial"/>
            </a:endParaRPr>
          </a:p>
        </p:txBody>
      </p:sp>
      <p:sp>
        <p:nvSpPr>
          <p:cNvPr id="72" name="PlaceHolder 3"/>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74"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75"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76"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
        <p:nvSpPr>
          <p:cNvPr id="77" name="PlaceHolder 5"/>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79" name="PlaceHolder 2"/>
          <p:cNvSpPr>
            <a:spLocks noGrp="1"/>
          </p:cNvSpPr>
          <p:nvPr>
            <p:ph type="body"/>
          </p:nvPr>
        </p:nvSpPr>
        <p:spPr>
          <a:xfrm>
            <a:off x="640080" y="2246400"/>
            <a:ext cx="3709440" cy="2655720"/>
          </a:xfrm>
          <a:prstGeom prst="rect">
            <a:avLst/>
          </a:prstGeom>
        </p:spPr>
        <p:txBody>
          <a:bodyPr lIns="0" tIns="0" rIns="0" bIns="0">
            <a:normAutofit/>
          </a:bodyPr>
          <a:lstStyle/>
          <a:p>
            <a:endParaRPr lang="ru-RU" sz="3200" b="0" strike="noStrike" spc="-1">
              <a:latin typeface="Arial"/>
            </a:endParaRPr>
          </a:p>
        </p:txBody>
      </p:sp>
      <p:sp>
        <p:nvSpPr>
          <p:cNvPr id="80" name="PlaceHolder 3"/>
          <p:cNvSpPr>
            <a:spLocks noGrp="1"/>
          </p:cNvSpPr>
          <p:nvPr>
            <p:ph type="body"/>
          </p:nvPr>
        </p:nvSpPr>
        <p:spPr>
          <a:xfrm>
            <a:off x="4535280" y="2246400"/>
            <a:ext cx="3709440" cy="2655720"/>
          </a:xfrm>
          <a:prstGeom prst="rect">
            <a:avLst/>
          </a:prstGeom>
        </p:spPr>
        <p:txBody>
          <a:bodyPr lIns="0" tIns="0" rIns="0" bIns="0">
            <a:normAutofit/>
          </a:bodyPr>
          <a:lstStyle/>
          <a:p>
            <a:endParaRPr lang="ru-RU" sz="3200" b="0" strike="noStrike" spc="-1">
              <a:latin typeface="Arial"/>
            </a:endParaRPr>
          </a:p>
        </p:txBody>
      </p:sp>
      <p:sp>
        <p:nvSpPr>
          <p:cNvPr id="81" name="PlaceHolder 4"/>
          <p:cNvSpPr>
            <a:spLocks noGrp="1"/>
          </p:cNvSpPr>
          <p:nvPr>
            <p:ph type="body"/>
          </p:nvPr>
        </p:nvSpPr>
        <p:spPr>
          <a:xfrm>
            <a:off x="8430840" y="2246400"/>
            <a:ext cx="3709440" cy="2655720"/>
          </a:xfrm>
          <a:prstGeom prst="rect">
            <a:avLst/>
          </a:prstGeom>
        </p:spPr>
        <p:txBody>
          <a:bodyPr lIns="0" tIns="0" rIns="0" bIns="0">
            <a:normAutofit/>
          </a:bodyPr>
          <a:lstStyle/>
          <a:p>
            <a:endParaRPr lang="ru-RU" sz="3200" b="0" strike="noStrike" spc="-1">
              <a:latin typeface="Arial"/>
            </a:endParaRPr>
          </a:p>
        </p:txBody>
      </p:sp>
      <p:sp>
        <p:nvSpPr>
          <p:cNvPr id="82" name="PlaceHolder 5"/>
          <p:cNvSpPr>
            <a:spLocks noGrp="1"/>
          </p:cNvSpPr>
          <p:nvPr>
            <p:ph type="body"/>
          </p:nvPr>
        </p:nvSpPr>
        <p:spPr>
          <a:xfrm>
            <a:off x="8430840" y="5154840"/>
            <a:ext cx="3709440" cy="2655720"/>
          </a:xfrm>
          <a:prstGeom prst="rect">
            <a:avLst/>
          </a:prstGeom>
        </p:spPr>
        <p:txBody>
          <a:bodyPr lIns="0" tIns="0" rIns="0" bIns="0">
            <a:normAutofit/>
          </a:bodyPr>
          <a:lstStyle/>
          <a:p>
            <a:endParaRPr lang="ru-RU" sz="3200" b="0" strike="noStrike" spc="-1">
              <a:latin typeface="Arial"/>
            </a:endParaRPr>
          </a:p>
        </p:txBody>
      </p:sp>
      <p:sp>
        <p:nvSpPr>
          <p:cNvPr id="83" name="PlaceHolder 6"/>
          <p:cNvSpPr>
            <a:spLocks noGrp="1"/>
          </p:cNvSpPr>
          <p:nvPr>
            <p:ph type="body"/>
          </p:nvPr>
        </p:nvSpPr>
        <p:spPr>
          <a:xfrm>
            <a:off x="4535280" y="5154840"/>
            <a:ext cx="3709440" cy="2655720"/>
          </a:xfrm>
          <a:prstGeom prst="rect">
            <a:avLst/>
          </a:prstGeom>
        </p:spPr>
        <p:txBody>
          <a:bodyPr lIns="0" tIns="0" rIns="0" bIns="0">
            <a:normAutofit/>
          </a:bodyPr>
          <a:lstStyle/>
          <a:p>
            <a:endParaRPr lang="ru-RU" sz="3200" b="0" strike="noStrike" spc="-1">
              <a:latin typeface="Arial"/>
            </a:endParaRPr>
          </a:p>
        </p:txBody>
      </p:sp>
      <p:sp>
        <p:nvSpPr>
          <p:cNvPr id="84" name="PlaceHolder 7"/>
          <p:cNvSpPr>
            <a:spLocks noGrp="1"/>
          </p:cNvSpPr>
          <p:nvPr>
            <p:ph type="body"/>
          </p:nvPr>
        </p:nvSpPr>
        <p:spPr>
          <a:xfrm>
            <a:off x="640080" y="5154840"/>
            <a:ext cx="370944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91" name="PlaceHolder 2"/>
          <p:cNvSpPr>
            <a:spLocks noGrp="1"/>
          </p:cNvSpPr>
          <p:nvPr>
            <p:ph type="subTitle"/>
          </p:nvPr>
        </p:nvSpPr>
        <p:spPr>
          <a:xfrm>
            <a:off x="640080" y="2246400"/>
            <a:ext cx="11521080" cy="556812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93" name="PlaceHolder 2"/>
          <p:cNvSpPr>
            <a:spLocks noGrp="1"/>
          </p:cNvSpPr>
          <p:nvPr>
            <p:ph type="body"/>
          </p:nvPr>
        </p:nvSpPr>
        <p:spPr>
          <a:xfrm>
            <a:off x="640080" y="2246400"/>
            <a:ext cx="1152108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95"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96" name="PlaceHolder 3"/>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1" name="PlaceHolder 2"/>
          <p:cNvSpPr>
            <a:spLocks noGrp="1"/>
          </p:cNvSpPr>
          <p:nvPr>
            <p:ph type="body"/>
          </p:nvPr>
        </p:nvSpPr>
        <p:spPr>
          <a:xfrm>
            <a:off x="640080" y="2246400"/>
            <a:ext cx="1152108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640080" y="383040"/>
            <a:ext cx="11521080" cy="7430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00"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
        <p:nvSpPr>
          <p:cNvPr id="102" name="PlaceHolder 4"/>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04"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105"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106"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08"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109"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110" name="PlaceHolder 4"/>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12" name="PlaceHolder 2"/>
          <p:cNvSpPr>
            <a:spLocks noGrp="1"/>
          </p:cNvSpPr>
          <p:nvPr>
            <p:ph type="body"/>
          </p:nvPr>
        </p:nvSpPr>
        <p:spPr>
          <a:xfrm>
            <a:off x="640080" y="2246400"/>
            <a:ext cx="11521080" cy="2655720"/>
          </a:xfrm>
          <a:prstGeom prst="rect">
            <a:avLst/>
          </a:prstGeom>
        </p:spPr>
        <p:txBody>
          <a:bodyPr lIns="0" tIns="0" rIns="0" bIns="0">
            <a:normAutofit/>
          </a:bodyPr>
          <a:lstStyle/>
          <a:p>
            <a:endParaRPr lang="ru-RU" sz="3200" b="0" strike="noStrike" spc="-1">
              <a:latin typeface="Arial"/>
            </a:endParaRPr>
          </a:p>
        </p:txBody>
      </p:sp>
      <p:sp>
        <p:nvSpPr>
          <p:cNvPr id="113" name="PlaceHolder 3"/>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15"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116"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117"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
        <p:nvSpPr>
          <p:cNvPr id="118" name="PlaceHolder 5"/>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20" name="PlaceHolder 2"/>
          <p:cNvSpPr>
            <a:spLocks noGrp="1"/>
          </p:cNvSpPr>
          <p:nvPr>
            <p:ph type="body"/>
          </p:nvPr>
        </p:nvSpPr>
        <p:spPr>
          <a:xfrm>
            <a:off x="640080" y="2246400"/>
            <a:ext cx="3709440" cy="2655720"/>
          </a:xfrm>
          <a:prstGeom prst="rect">
            <a:avLst/>
          </a:prstGeom>
        </p:spPr>
        <p:txBody>
          <a:bodyPr lIns="0" tIns="0" rIns="0" bIns="0">
            <a:normAutofit/>
          </a:bodyPr>
          <a:lstStyle/>
          <a:p>
            <a:endParaRPr lang="ru-RU" sz="3200" b="0" strike="noStrike" spc="-1">
              <a:latin typeface="Arial"/>
            </a:endParaRPr>
          </a:p>
        </p:txBody>
      </p:sp>
      <p:sp>
        <p:nvSpPr>
          <p:cNvPr id="121" name="PlaceHolder 3"/>
          <p:cNvSpPr>
            <a:spLocks noGrp="1"/>
          </p:cNvSpPr>
          <p:nvPr>
            <p:ph type="body"/>
          </p:nvPr>
        </p:nvSpPr>
        <p:spPr>
          <a:xfrm>
            <a:off x="4535280" y="2246400"/>
            <a:ext cx="3709440" cy="2655720"/>
          </a:xfrm>
          <a:prstGeom prst="rect">
            <a:avLst/>
          </a:prstGeom>
        </p:spPr>
        <p:txBody>
          <a:bodyPr lIns="0" tIns="0" rIns="0" bIns="0">
            <a:normAutofit/>
          </a:bodyPr>
          <a:lstStyle/>
          <a:p>
            <a:endParaRPr lang="ru-RU" sz="3200" b="0" strike="noStrike" spc="-1">
              <a:latin typeface="Arial"/>
            </a:endParaRPr>
          </a:p>
        </p:txBody>
      </p:sp>
      <p:sp>
        <p:nvSpPr>
          <p:cNvPr id="122" name="PlaceHolder 4"/>
          <p:cNvSpPr>
            <a:spLocks noGrp="1"/>
          </p:cNvSpPr>
          <p:nvPr>
            <p:ph type="body"/>
          </p:nvPr>
        </p:nvSpPr>
        <p:spPr>
          <a:xfrm>
            <a:off x="8430840" y="2246400"/>
            <a:ext cx="3709440" cy="2655720"/>
          </a:xfrm>
          <a:prstGeom prst="rect">
            <a:avLst/>
          </a:prstGeom>
        </p:spPr>
        <p:txBody>
          <a:bodyPr lIns="0" tIns="0" rIns="0" bIns="0">
            <a:normAutofit/>
          </a:bodyPr>
          <a:lstStyle/>
          <a:p>
            <a:endParaRPr lang="ru-RU" sz="3200" b="0" strike="noStrike" spc="-1">
              <a:latin typeface="Arial"/>
            </a:endParaRPr>
          </a:p>
        </p:txBody>
      </p:sp>
      <p:sp>
        <p:nvSpPr>
          <p:cNvPr id="123" name="PlaceHolder 5"/>
          <p:cNvSpPr>
            <a:spLocks noGrp="1"/>
          </p:cNvSpPr>
          <p:nvPr>
            <p:ph type="body"/>
          </p:nvPr>
        </p:nvSpPr>
        <p:spPr>
          <a:xfrm>
            <a:off x="8430840" y="5154840"/>
            <a:ext cx="3709440" cy="2655720"/>
          </a:xfrm>
          <a:prstGeom prst="rect">
            <a:avLst/>
          </a:prstGeom>
        </p:spPr>
        <p:txBody>
          <a:bodyPr lIns="0" tIns="0" rIns="0" bIns="0">
            <a:normAutofit/>
          </a:bodyPr>
          <a:lstStyle/>
          <a:p>
            <a:endParaRPr lang="ru-RU" sz="3200" b="0" strike="noStrike" spc="-1">
              <a:latin typeface="Arial"/>
            </a:endParaRPr>
          </a:p>
        </p:txBody>
      </p:sp>
      <p:sp>
        <p:nvSpPr>
          <p:cNvPr id="124" name="PlaceHolder 6"/>
          <p:cNvSpPr>
            <a:spLocks noGrp="1"/>
          </p:cNvSpPr>
          <p:nvPr>
            <p:ph type="body"/>
          </p:nvPr>
        </p:nvSpPr>
        <p:spPr>
          <a:xfrm>
            <a:off x="4535280" y="5154840"/>
            <a:ext cx="3709440" cy="2655720"/>
          </a:xfrm>
          <a:prstGeom prst="rect">
            <a:avLst/>
          </a:prstGeom>
        </p:spPr>
        <p:txBody>
          <a:bodyPr lIns="0" tIns="0" rIns="0" bIns="0">
            <a:normAutofit/>
          </a:bodyPr>
          <a:lstStyle/>
          <a:p>
            <a:endParaRPr lang="ru-RU" sz="3200" b="0" strike="noStrike" spc="-1">
              <a:latin typeface="Arial"/>
            </a:endParaRPr>
          </a:p>
        </p:txBody>
      </p:sp>
      <p:sp>
        <p:nvSpPr>
          <p:cNvPr id="125" name="PlaceHolder 7"/>
          <p:cNvSpPr>
            <a:spLocks noGrp="1"/>
          </p:cNvSpPr>
          <p:nvPr>
            <p:ph type="body"/>
          </p:nvPr>
        </p:nvSpPr>
        <p:spPr>
          <a:xfrm>
            <a:off x="640080" y="5154840"/>
            <a:ext cx="370944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3"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14" name="PlaceHolder 3"/>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40080" y="383040"/>
            <a:ext cx="11521080" cy="7430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18"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19" name="PlaceHolder 3"/>
          <p:cNvSpPr>
            <a:spLocks noGrp="1"/>
          </p:cNvSpPr>
          <p:nvPr>
            <p:ph type="body"/>
          </p:nvPr>
        </p:nvSpPr>
        <p:spPr>
          <a:xfrm>
            <a:off x="640080" y="5154840"/>
            <a:ext cx="5622120" cy="2655720"/>
          </a:xfrm>
          <a:prstGeom prst="rect">
            <a:avLst/>
          </a:prstGeom>
        </p:spPr>
        <p:txBody>
          <a:bodyPr lIns="0" tIns="0" rIns="0" bIns="0">
            <a:normAutofit/>
          </a:bodyPr>
          <a:lstStyle/>
          <a:p>
            <a:endParaRPr lang="ru-RU" sz="3200" b="0" strike="noStrike" spc="-1">
              <a:latin typeface="Arial"/>
            </a:endParaRPr>
          </a:p>
        </p:txBody>
      </p:sp>
      <p:sp>
        <p:nvSpPr>
          <p:cNvPr id="20" name="PlaceHolder 4"/>
          <p:cNvSpPr>
            <a:spLocks noGrp="1"/>
          </p:cNvSpPr>
          <p:nvPr>
            <p:ph type="body"/>
          </p:nvPr>
        </p:nvSpPr>
        <p:spPr>
          <a:xfrm>
            <a:off x="6543720" y="2246400"/>
            <a:ext cx="5622120" cy="55681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22" name="PlaceHolder 2"/>
          <p:cNvSpPr>
            <a:spLocks noGrp="1"/>
          </p:cNvSpPr>
          <p:nvPr>
            <p:ph type="body"/>
          </p:nvPr>
        </p:nvSpPr>
        <p:spPr>
          <a:xfrm>
            <a:off x="640080" y="2246400"/>
            <a:ext cx="5622120" cy="5568120"/>
          </a:xfrm>
          <a:prstGeom prst="rect">
            <a:avLst/>
          </a:prstGeom>
        </p:spPr>
        <p:txBody>
          <a:bodyPr lIns="0" tIns="0" rIns="0" bIns="0">
            <a:normAutofit/>
          </a:bodyPr>
          <a:lstStyle/>
          <a:p>
            <a:endParaRPr lang="ru-RU" sz="3200" b="0" strike="noStrike" spc="-1">
              <a:latin typeface="Arial"/>
            </a:endParaRPr>
          </a:p>
        </p:txBody>
      </p:sp>
      <p:sp>
        <p:nvSpPr>
          <p:cNvPr id="23"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24" name="PlaceHolder 4"/>
          <p:cNvSpPr>
            <a:spLocks noGrp="1"/>
          </p:cNvSpPr>
          <p:nvPr>
            <p:ph type="body"/>
          </p:nvPr>
        </p:nvSpPr>
        <p:spPr>
          <a:xfrm>
            <a:off x="6543720" y="5154840"/>
            <a:ext cx="562212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40080" y="383040"/>
            <a:ext cx="11521080" cy="1602720"/>
          </a:xfrm>
          <a:prstGeom prst="rect">
            <a:avLst/>
          </a:prstGeom>
        </p:spPr>
        <p:txBody>
          <a:bodyPr lIns="0" tIns="0" rIns="0" bIns="0" anchor="ctr"/>
          <a:lstStyle/>
          <a:p>
            <a:pPr algn="ctr"/>
            <a:endParaRPr lang="ru-RU" sz="4400" b="0" strike="noStrike" spc="-1">
              <a:latin typeface="Arial"/>
            </a:endParaRPr>
          </a:p>
        </p:txBody>
      </p:sp>
      <p:sp>
        <p:nvSpPr>
          <p:cNvPr id="26" name="PlaceHolder 2"/>
          <p:cNvSpPr>
            <a:spLocks noGrp="1"/>
          </p:cNvSpPr>
          <p:nvPr>
            <p:ph type="body"/>
          </p:nvPr>
        </p:nvSpPr>
        <p:spPr>
          <a:xfrm>
            <a:off x="640080" y="2246400"/>
            <a:ext cx="5622120" cy="2655720"/>
          </a:xfrm>
          <a:prstGeom prst="rect">
            <a:avLst/>
          </a:prstGeom>
        </p:spPr>
        <p:txBody>
          <a:bodyPr lIns="0" tIns="0" rIns="0" bIns="0">
            <a:normAutofit/>
          </a:bodyPr>
          <a:lstStyle/>
          <a:p>
            <a:endParaRPr lang="ru-RU" sz="3200" b="0" strike="noStrike" spc="-1">
              <a:latin typeface="Arial"/>
            </a:endParaRPr>
          </a:p>
        </p:txBody>
      </p:sp>
      <p:sp>
        <p:nvSpPr>
          <p:cNvPr id="27" name="PlaceHolder 3"/>
          <p:cNvSpPr>
            <a:spLocks noGrp="1"/>
          </p:cNvSpPr>
          <p:nvPr>
            <p:ph type="body"/>
          </p:nvPr>
        </p:nvSpPr>
        <p:spPr>
          <a:xfrm>
            <a:off x="6543720" y="2246400"/>
            <a:ext cx="5622120" cy="2655720"/>
          </a:xfrm>
          <a:prstGeom prst="rect">
            <a:avLst/>
          </a:prstGeom>
        </p:spPr>
        <p:txBody>
          <a:bodyPr lIns="0" tIns="0" rIns="0" bIns="0">
            <a:normAutofit/>
          </a:bodyPr>
          <a:lstStyle/>
          <a:p>
            <a:endParaRPr lang="ru-RU" sz="3200" b="0" strike="noStrike" spc="-1">
              <a:latin typeface="Arial"/>
            </a:endParaRPr>
          </a:p>
        </p:txBody>
      </p:sp>
      <p:sp>
        <p:nvSpPr>
          <p:cNvPr id="28" name="PlaceHolder 4"/>
          <p:cNvSpPr>
            <a:spLocks noGrp="1"/>
          </p:cNvSpPr>
          <p:nvPr>
            <p:ph type="body"/>
          </p:nvPr>
        </p:nvSpPr>
        <p:spPr>
          <a:xfrm>
            <a:off x="640080" y="5154840"/>
            <a:ext cx="11521080" cy="26557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CustomShape 1" hidden="1"/>
          <p:cNvSpPr/>
          <p:nvPr/>
        </p:nvSpPr>
        <p:spPr>
          <a:xfrm>
            <a:off x="0" y="8961120"/>
            <a:ext cx="12799800" cy="63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 name="CustomShape 2" hidden="1"/>
          <p:cNvSpPr/>
          <p:nvPr/>
        </p:nvSpPr>
        <p:spPr>
          <a:xfrm>
            <a:off x="0" y="8867880"/>
            <a:ext cx="12799800" cy="9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253160" y="2432880"/>
            <a:ext cx="1046520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3240" y="8961120"/>
            <a:ext cx="12796560" cy="63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8867880"/>
            <a:ext cx="12796560" cy="87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Line 6"/>
          <p:cNvSpPr/>
          <p:nvPr/>
        </p:nvSpPr>
        <p:spPr>
          <a:xfrm>
            <a:off x="1267920" y="6080760"/>
            <a:ext cx="1036908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6" name="PlaceHolder 7"/>
          <p:cNvSpPr>
            <a:spLocks noGrp="1"/>
          </p:cNvSpPr>
          <p:nvPr>
            <p:ph type="title"/>
          </p:nvPr>
        </p:nvSpPr>
        <p:spPr>
          <a:xfrm>
            <a:off x="640080" y="383040"/>
            <a:ext cx="11521080" cy="1602720"/>
          </a:xfrm>
          <a:prstGeom prst="rect">
            <a:avLst/>
          </a:prstGeom>
        </p:spPr>
        <p:txBody>
          <a:bodyPr lIns="0" tIns="0" rIns="0" bIns="0" anchor="ctr"/>
          <a:lstStyle/>
          <a:p>
            <a:pPr algn="ctr"/>
            <a:r>
              <a:rPr lang="ru-RU" sz="4400" b="0" strike="noStrike" spc="-1">
                <a:latin typeface="Arial"/>
              </a:rPr>
              <a:t>Для правки текста заголовка щёлкните мышью</a:t>
            </a:r>
          </a:p>
        </p:txBody>
      </p:sp>
      <p:sp>
        <p:nvSpPr>
          <p:cNvPr id="7" name="PlaceHolder 8"/>
          <p:cNvSpPr>
            <a:spLocks noGrp="1"/>
          </p:cNvSpPr>
          <p:nvPr>
            <p:ph type="body"/>
          </p:nvPr>
        </p:nvSpPr>
        <p:spPr>
          <a:xfrm>
            <a:off x="640080" y="2246400"/>
            <a:ext cx="11521080" cy="55681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CustomShape 1"/>
          <p:cNvSpPr/>
          <p:nvPr/>
        </p:nvSpPr>
        <p:spPr>
          <a:xfrm>
            <a:off x="0" y="8961120"/>
            <a:ext cx="12799800" cy="63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0" y="8867880"/>
            <a:ext cx="12799800" cy="9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Line 3"/>
          <p:cNvSpPr/>
          <p:nvPr/>
        </p:nvSpPr>
        <p:spPr>
          <a:xfrm>
            <a:off x="1253160" y="2432880"/>
            <a:ext cx="1046520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47" name="PlaceHolder 4"/>
          <p:cNvSpPr>
            <a:spLocks noGrp="1"/>
          </p:cNvSpPr>
          <p:nvPr>
            <p:ph type="title"/>
          </p:nvPr>
        </p:nvSpPr>
        <p:spPr>
          <a:xfrm>
            <a:off x="640080" y="383040"/>
            <a:ext cx="11521080" cy="1602720"/>
          </a:xfrm>
          <a:prstGeom prst="rect">
            <a:avLst/>
          </a:prstGeom>
        </p:spPr>
        <p:txBody>
          <a:bodyPr lIns="0" tIns="0" rIns="0" bIns="0" anchor="ctr"/>
          <a:lstStyle/>
          <a:p>
            <a:pPr algn="ctr"/>
            <a:r>
              <a:rPr lang="ru-RU" sz="4400" b="0" strike="noStrike" spc="-1">
                <a:latin typeface="Arial"/>
              </a:rPr>
              <a:t>Для правки текста заголовка щёлкните мышью</a:t>
            </a:r>
          </a:p>
        </p:txBody>
      </p:sp>
      <p:sp>
        <p:nvSpPr>
          <p:cNvPr id="48" name="PlaceHolder 5"/>
          <p:cNvSpPr>
            <a:spLocks noGrp="1"/>
          </p:cNvSpPr>
          <p:nvPr>
            <p:ph type="body"/>
          </p:nvPr>
        </p:nvSpPr>
        <p:spPr>
          <a:xfrm>
            <a:off x="640080" y="2246400"/>
            <a:ext cx="11521080" cy="55681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CustomShape 1"/>
          <p:cNvSpPr/>
          <p:nvPr/>
        </p:nvSpPr>
        <p:spPr>
          <a:xfrm>
            <a:off x="0" y="8961120"/>
            <a:ext cx="12799800" cy="63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6" name="CustomShape 2"/>
          <p:cNvSpPr/>
          <p:nvPr/>
        </p:nvSpPr>
        <p:spPr>
          <a:xfrm>
            <a:off x="0" y="8867880"/>
            <a:ext cx="12799800" cy="9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7" name="Line 3"/>
          <p:cNvSpPr/>
          <p:nvPr/>
        </p:nvSpPr>
        <p:spPr>
          <a:xfrm>
            <a:off x="1253160" y="2432880"/>
            <a:ext cx="1046520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88" name="PlaceHolder 4"/>
          <p:cNvSpPr>
            <a:spLocks noGrp="1"/>
          </p:cNvSpPr>
          <p:nvPr>
            <p:ph type="title"/>
          </p:nvPr>
        </p:nvSpPr>
        <p:spPr>
          <a:xfrm>
            <a:off x="640080" y="383040"/>
            <a:ext cx="11521080" cy="1602720"/>
          </a:xfrm>
          <a:prstGeom prst="rect">
            <a:avLst/>
          </a:prstGeom>
        </p:spPr>
        <p:txBody>
          <a:bodyPr lIns="0" tIns="0" rIns="0" bIns="0" anchor="ctr"/>
          <a:lstStyle/>
          <a:p>
            <a:pPr algn="ctr"/>
            <a:r>
              <a:rPr lang="ru-RU" sz="4400" b="0" strike="noStrike" spc="-1">
                <a:latin typeface="Arial"/>
              </a:rPr>
              <a:t>Для правки текста заголовка щёлкните мышью</a:t>
            </a:r>
          </a:p>
        </p:txBody>
      </p:sp>
      <p:sp>
        <p:nvSpPr>
          <p:cNvPr id="89" name="PlaceHolder 5"/>
          <p:cNvSpPr>
            <a:spLocks noGrp="1"/>
          </p:cNvSpPr>
          <p:nvPr>
            <p:ph type="body"/>
          </p:nvPr>
        </p:nvSpPr>
        <p:spPr>
          <a:xfrm>
            <a:off x="640080" y="2246400"/>
            <a:ext cx="11521080" cy="55681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Рисунок 15"/>
          <p:cNvPicPr/>
          <p:nvPr/>
        </p:nvPicPr>
        <p:blipFill>
          <a:blip r:embed="rId2"/>
          <a:stretch/>
        </p:blipFill>
        <p:spPr>
          <a:xfrm>
            <a:off x="6205320" y="1071000"/>
            <a:ext cx="6358320" cy="6290280"/>
          </a:xfrm>
          <a:prstGeom prst="rect">
            <a:avLst/>
          </a:prstGeom>
          <a:ln>
            <a:noFill/>
          </a:ln>
        </p:spPr>
      </p:pic>
      <p:sp>
        <p:nvSpPr>
          <p:cNvPr id="127" name="CustomShape 1"/>
          <p:cNvSpPr/>
          <p:nvPr/>
        </p:nvSpPr>
        <p:spPr>
          <a:xfrm>
            <a:off x="0" y="1407240"/>
            <a:ext cx="6982200" cy="459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ru-RU" sz="6600" b="1" strike="noStrike" spc="-58">
                <a:solidFill>
                  <a:srgbClr val="579835"/>
                </a:solidFill>
                <a:latin typeface="Georgia"/>
                <a:ea typeface="DejaVu Sans"/>
              </a:rPr>
              <a:t>«</a:t>
            </a:r>
            <a:r>
              <a:rPr lang="ru-RU" sz="8000" b="1" i="1" strike="noStrike" spc="-58">
                <a:solidFill>
                  <a:srgbClr val="579835"/>
                </a:solidFill>
                <a:latin typeface="Georgia"/>
                <a:ea typeface="DejaVu Sans"/>
              </a:rPr>
              <a:t>Стиль жизни — здоровье !</a:t>
            </a:r>
            <a:r>
              <a:rPr lang="ru-RU" sz="6600" b="1" i="1" strike="noStrike" spc="-58">
                <a:solidFill>
                  <a:srgbClr val="579835"/>
                </a:solidFill>
                <a:latin typeface="Georgia"/>
                <a:ea typeface="DejaVu Sans"/>
              </a:rPr>
              <a:t>»</a:t>
            </a:r>
            <a:endParaRPr lang="ru-RU" sz="6600" b="0" strike="noStrike" spc="-1">
              <a:latin typeface="Arial"/>
            </a:endParaRPr>
          </a:p>
        </p:txBody>
      </p:sp>
      <p:sp>
        <p:nvSpPr>
          <p:cNvPr id="128" name="CustomShape 2"/>
          <p:cNvSpPr/>
          <p:nvPr/>
        </p:nvSpPr>
        <p:spPr>
          <a:xfrm>
            <a:off x="672120" y="6624000"/>
            <a:ext cx="5734440" cy="9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algn="ctr">
              <a:lnSpc>
                <a:spcPct val="100000"/>
              </a:lnSpc>
              <a:spcBef>
                <a:spcPts val="1681"/>
              </a:spcBef>
              <a:spcAft>
                <a:spcPts val="281"/>
              </a:spcAft>
            </a:pPr>
            <a:r>
              <a:rPr lang="ru-RU" sz="3359" b="1" i="1" strike="noStrike" cap="all" spc="267">
                <a:solidFill>
                  <a:srgbClr val="1B75BC"/>
                </a:solidFill>
                <a:latin typeface="Georgia"/>
                <a:ea typeface="DejaVu Sans"/>
              </a:rPr>
              <a:t>Виртуальная книжная выставка</a:t>
            </a:r>
            <a:endParaRPr lang="ru-RU" sz="3359" b="0" strike="noStrike" spc="-1">
              <a:latin typeface="Arial"/>
            </a:endParaRPr>
          </a:p>
        </p:txBody>
      </p:sp>
      <p:sp>
        <p:nvSpPr>
          <p:cNvPr id="129" name="CustomShape 3"/>
          <p:cNvSpPr/>
          <p:nvPr/>
        </p:nvSpPr>
        <p:spPr>
          <a:xfrm>
            <a:off x="1512000" y="288000"/>
            <a:ext cx="4383000" cy="88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600" b="1" strike="noStrike" spc="-1">
                <a:solidFill>
                  <a:srgbClr val="CE181E"/>
                </a:solidFill>
                <a:latin typeface="Times New Roman"/>
                <a:ea typeface="DejaVu Sans"/>
              </a:rPr>
              <a:t>МБУК «ЦБС» г. Гуково</a:t>
            </a:r>
            <a:endParaRPr lang="ru-RU" sz="1600" b="0" strike="noStrike" spc="-1">
              <a:latin typeface="Arial"/>
            </a:endParaRPr>
          </a:p>
          <a:p>
            <a:pPr algn="ctr">
              <a:lnSpc>
                <a:spcPct val="100000"/>
              </a:lnSpc>
            </a:pPr>
            <a:r>
              <a:rPr lang="ru-RU" sz="2800" b="1" strike="noStrike" spc="-1">
                <a:solidFill>
                  <a:srgbClr val="CE181E"/>
                </a:solidFill>
                <a:latin typeface="Times New Roman"/>
                <a:ea typeface="DejaVu Sans"/>
              </a:rPr>
              <a:t>Городская библиотека №6</a:t>
            </a:r>
            <a:endParaRPr lang="ru-RU" sz="2800" b="0" strike="noStrike" spc="-1">
              <a:latin typeface="Arial"/>
            </a:endParaRPr>
          </a:p>
        </p:txBody>
      </p:sp>
      <p:sp>
        <p:nvSpPr>
          <p:cNvPr id="130" name="CustomShape 4"/>
          <p:cNvSpPr/>
          <p:nvPr/>
        </p:nvSpPr>
        <p:spPr>
          <a:xfrm>
            <a:off x="-234720" y="8042760"/>
            <a:ext cx="7216920" cy="6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1" strike="noStrike" spc="-1">
                <a:solidFill>
                  <a:srgbClr val="CE181E"/>
                </a:solidFill>
                <a:latin typeface="Times New Roman"/>
                <a:ea typeface="DejaVu Sans"/>
              </a:rPr>
              <a:t>2023 г.</a:t>
            </a:r>
            <a:endParaRPr lang="ru-RU"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611600" y="2346480"/>
            <a:ext cx="7167600" cy="557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Не можете прочитать инструкцию по применению или не видите идущего вдалеке хорошего знакомого? Плохое зрение - бич современного общества, поражающий и младшее, и старшее поколение, поэтому не стоит пускать на самотек свое "видение мира" и надеяться на капли или линзы.</a:t>
            </a:r>
            <a:r>
              <a:t/>
            </a:r>
            <a:br/>
            <a:r>
              <a:rPr lang="ru-RU" sz="2000" b="0" strike="noStrike" spc="-1">
                <a:solidFill>
                  <a:srgbClr val="00A65D"/>
                </a:solidFill>
                <a:latin typeface="Times New Roman"/>
                <a:ea typeface="DejaVu Sans"/>
              </a:rPr>
              <a:t>Простые и четкие рекомендации и системы упражнений, приведенные в этой книге, позволят вам не только сохранить зрение, но и улучшить его, отказаться от очков.</a:t>
            </a:r>
            <a:r>
              <a:t/>
            </a:r>
            <a:br/>
            <a:r>
              <a:rPr lang="ru-RU" sz="2000" b="0" strike="noStrike" spc="-1">
                <a:solidFill>
                  <a:srgbClr val="00A65D"/>
                </a:solidFill>
                <a:latin typeface="Times New Roman"/>
                <a:ea typeface="DejaVu Sans"/>
              </a:rPr>
              <a:t>Начинайте восстанавливать зрение по методу вибрационного исцеления профессора Панкова, основы которого автор разрабатывал более 30 лет.</a:t>
            </a:r>
            <a:r>
              <a:t/>
            </a:r>
            <a:br/>
            <a:r>
              <a:rPr lang="ru-RU" sz="2000" b="0" strike="noStrike" spc="-1">
                <a:solidFill>
                  <a:srgbClr val="00A65D"/>
                </a:solidFill>
                <a:latin typeface="Times New Roman"/>
                <a:ea typeface="DejaVu Sans"/>
              </a:rPr>
              <a:t>Тысячи его пациентов всех возрастов без лекарств и операций избавились от близорукости, дальнозоркости, астигматизма, косоглазия, катаракты и глаукомы, проблем с сетчаткой с помощью оригинальных упражнений с настольной лампой, фонариком и свечой, являющихся краеугольным камнем его системы.</a:t>
            </a:r>
            <a:r>
              <a:t/>
            </a:r>
            <a:br/>
            <a:endParaRPr lang="ru-RU" sz="2000" b="0" strike="noStrike" spc="-1">
              <a:latin typeface="Arial"/>
            </a:endParaRPr>
          </a:p>
        </p:txBody>
      </p:sp>
      <p:sp>
        <p:nvSpPr>
          <p:cNvPr id="163" name="CustomShape 2"/>
          <p:cNvSpPr/>
          <p:nvPr/>
        </p:nvSpPr>
        <p:spPr>
          <a:xfrm>
            <a:off x="4381920" y="747000"/>
            <a:ext cx="813492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600" b="1" i="1" strike="noStrike" spc="-1">
                <a:solidFill>
                  <a:srgbClr val="5C2D91"/>
                </a:solidFill>
                <a:latin typeface="Times New Roman"/>
                <a:ea typeface="DejaVu Sans"/>
              </a:rPr>
              <a:t>Хорошее зрение для близоруких и дальнозорких</a:t>
            </a:r>
            <a:endParaRPr lang="ru-RU" sz="3600" b="0" strike="noStrike" spc="-1">
              <a:latin typeface="Arial"/>
            </a:endParaRPr>
          </a:p>
        </p:txBody>
      </p:sp>
      <p:pic>
        <p:nvPicPr>
          <p:cNvPr id="164" name="Picture 2"/>
          <p:cNvPicPr/>
          <p:nvPr/>
        </p:nvPicPr>
        <p:blipFill>
          <a:blip r:embed="rId2"/>
          <a:stretch/>
        </p:blipFill>
        <p:spPr>
          <a:xfrm>
            <a:off x="609480" y="2070720"/>
            <a:ext cx="3712320" cy="5615280"/>
          </a:xfrm>
          <a:prstGeom prst="rect">
            <a:avLst/>
          </a:prstGeom>
          <a:ln>
            <a:noFill/>
          </a:ln>
        </p:spPr>
      </p:pic>
      <p:sp>
        <p:nvSpPr>
          <p:cNvPr id="165" name="CustomShape 3"/>
          <p:cNvSpPr/>
          <p:nvPr/>
        </p:nvSpPr>
        <p:spPr>
          <a:xfrm>
            <a:off x="1174320" y="8286480"/>
            <a:ext cx="1077768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Панков, О. Хорошее зрение для близоруких и дальнозорких/О.Панков. – Москва: АСТ, 2017.-192.</a:t>
            </a:r>
            <a:endParaRPr lang="ru-RU"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Рисунок 3"/>
          <p:cNvPicPr/>
          <p:nvPr/>
        </p:nvPicPr>
        <p:blipFill>
          <a:blip r:embed="rId2"/>
          <a:stretch/>
        </p:blipFill>
        <p:spPr>
          <a:xfrm>
            <a:off x="441720" y="1815840"/>
            <a:ext cx="4087800" cy="599616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7" name="CustomShape 1"/>
          <p:cNvSpPr/>
          <p:nvPr/>
        </p:nvSpPr>
        <p:spPr>
          <a:xfrm>
            <a:off x="4784040" y="2577600"/>
            <a:ext cx="728676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«Кожа, волосы, осанка, настроение, формы и пропорции тела существуют не сами по себе – они логичным образом связаны с возрастными изменениями, происходящими в недрах организма. Поэтому замедление старения – это залог внешнего цветущего вида».</a:t>
            </a:r>
            <a:endParaRPr lang="ru-RU" sz="2000" b="0" strike="noStrike" spc="-1">
              <a:latin typeface="Arial"/>
            </a:endParaRPr>
          </a:p>
          <a:p>
            <a:pPr algn="just">
              <a:lnSpc>
                <a:spcPct val="100000"/>
              </a:lnSpc>
            </a:pPr>
            <a:r>
              <a:rPr lang="ru-RU" sz="2000" b="0" strike="noStrike" spc="-1">
                <a:solidFill>
                  <a:srgbClr val="00A65D"/>
                </a:solidFill>
                <a:latin typeface="Times New Roman"/>
                <a:ea typeface="DejaVu Sans"/>
              </a:rPr>
              <a:t>Алексею Москалеву удалось собрать самые передовые представления науки о природе старения и долголетия. В своей книге автор затрагивает вопросы, связанные с режимом питания, сна и отдыха. Рассказывает о том, как обрести кишечник долгожителя и каким образом поддерживать полезную микрофлору. Особое внимание автор уделяет ответам на самые важные вопросы, связанные со старением женского организма: здоровье кожи, гормонозаместительная терапия, крепость костной и мышечной ткани и др.</a:t>
            </a:r>
            <a:endParaRPr lang="ru-RU" sz="2000" b="0" strike="noStrike" spc="-1">
              <a:latin typeface="Arial"/>
            </a:endParaRPr>
          </a:p>
        </p:txBody>
      </p:sp>
      <p:sp>
        <p:nvSpPr>
          <p:cNvPr id="168" name="CustomShape 2"/>
          <p:cNvSpPr/>
          <p:nvPr/>
        </p:nvSpPr>
        <p:spPr>
          <a:xfrm>
            <a:off x="982440" y="8295840"/>
            <a:ext cx="1071972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Москалёв, А. Энциклопедия долгой и здоровой жизни/А. Москалёв.-Москва: Эксмо, 2019.-464 с.</a:t>
            </a:r>
            <a:endParaRPr lang="ru-RU" sz="2000" b="0" strike="noStrike" spc="-1">
              <a:latin typeface="Arial"/>
            </a:endParaRPr>
          </a:p>
        </p:txBody>
      </p:sp>
      <p:sp>
        <p:nvSpPr>
          <p:cNvPr id="169" name="CustomShape 3"/>
          <p:cNvSpPr/>
          <p:nvPr/>
        </p:nvSpPr>
        <p:spPr>
          <a:xfrm>
            <a:off x="4300200" y="367920"/>
            <a:ext cx="777060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600" b="1" i="1" strike="noStrike" spc="-1">
                <a:solidFill>
                  <a:srgbClr val="5C2D91"/>
                </a:solidFill>
                <a:latin typeface="Times New Roman"/>
                <a:ea typeface="DejaVu Sans"/>
              </a:rPr>
              <a:t>Энциклопедия долгой и здоровой жизни</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5616000" y="2535840"/>
            <a:ext cx="6399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Любой профессиональный геронтолог скажет вам, что центральным стержнем темы долголетия является понимание механизмов старения homo sapiens. Однако именно они нам точно неизвестны. И, соответственно, невозможно воздействовать на то, что нам не совсем понятно. Тем не менее, за последние 50 лет ученые совершили настоящий прорыв в теме долголетия. Стволовые клетки, геропротекторы, антиоксиданты, наконец тренировки гипоксией… Что из этого профанация, а что действительно работает? Новая книга Валерия Новоселова – настоящая </a:t>
            </a:r>
            <a:r>
              <a:rPr lang="ru-RU" sz="2000" b="0" i="1" strike="noStrike" spc="-1">
                <a:solidFill>
                  <a:srgbClr val="00A65D"/>
                </a:solidFill>
                <a:latin typeface="Times New Roman"/>
                <a:ea typeface="DejaVu Sans"/>
              </a:rPr>
              <a:t>Азбука долгожителя</a:t>
            </a:r>
            <a:r>
              <a:rPr lang="ru-RU" sz="2000" b="0" strike="noStrike" spc="-1">
                <a:solidFill>
                  <a:srgbClr val="00A65D"/>
                </a:solidFill>
                <a:latin typeface="Times New Roman"/>
                <a:ea typeface="DejaVu Sans"/>
              </a:rPr>
              <a:t>.</a:t>
            </a:r>
            <a:endParaRPr lang="ru-RU" sz="2000" b="0" strike="noStrike" spc="-1">
              <a:latin typeface="Arial"/>
            </a:endParaRPr>
          </a:p>
          <a:p>
            <a:pPr algn="just">
              <a:lnSpc>
                <a:spcPct val="100000"/>
              </a:lnSpc>
            </a:pPr>
            <a:r>
              <a:rPr lang="ru-RU" sz="2000" b="0" strike="noStrike" spc="-1">
                <a:solidFill>
                  <a:srgbClr val="00A65D"/>
                </a:solidFill>
                <a:latin typeface="Times New Roman"/>
                <a:ea typeface="DejaVu Sans"/>
              </a:rPr>
              <a:t> </a:t>
            </a:r>
            <a:r>
              <a:t/>
            </a:r>
            <a:br/>
            <a:endParaRPr lang="ru-RU" sz="2000" b="0" strike="noStrike" spc="-1">
              <a:latin typeface="Arial"/>
            </a:endParaRPr>
          </a:p>
        </p:txBody>
      </p:sp>
      <p:pic>
        <p:nvPicPr>
          <p:cNvPr id="171" name="Picture 2"/>
          <p:cNvPicPr/>
          <p:nvPr/>
        </p:nvPicPr>
        <p:blipFill>
          <a:blip r:embed="rId2"/>
          <a:stretch/>
        </p:blipFill>
        <p:spPr>
          <a:xfrm>
            <a:off x="937440" y="1183320"/>
            <a:ext cx="4109760" cy="6148800"/>
          </a:xfrm>
          <a:prstGeom prst="rect">
            <a:avLst/>
          </a:prstGeom>
          <a:ln>
            <a:noFill/>
          </a:ln>
        </p:spPr>
      </p:pic>
      <p:sp>
        <p:nvSpPr>
          <p:cNvPr id="172" name="CustomShape 2"/>
          <p:cNvSpPr/>
          <p:nvPr/>
        </p:nvSpPr>
        <p:spPr>
          <a:xfrm>
            <a:off x="1945080" y="8131680"/>
            <a:ext cx="871560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Новосёлов, В. Азбука долгожителя/В. Новосёлов.-Москва: Эксмо, 2021.-336 с.</a:t>
            </a:r>
            <a:endParaRPr lang="ru-RU" sz="2000" b="0" strike="noStrike" spc="-1">
              <a:latin typeface="Arial"/>
            </a:endParaRPr>
          </a:p>
        </p:txBody>
      </p:sp>
      <p:sp>
        <p:nvSpPr>
          <p:cNvPr id="173" name="CustomShape 3"/>
          <p:cNvSpPr/>
          <p:nvPr/>
        </p:nvSpPr>
        <p:spPr>
          <a:xfrm>
            <a:off x="5856840" y="1014120"/>
            <a:ext cx="414828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1" i="1" strike="noStrike" spc="-1">
                <a:solidFill>
                  <a:srgbClr val="5C2D91"/>
                </a:solidFill>
                <a:latin typeface="Times New Roman"/>
                <a:ea typeface="DejaVu Sans"/>
              </a:rPr>
              <a:t>Азбука долгожителя</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Рисунок 3"/>
          <p:cNvPicPr/>
          <p:nvPr/>
        </p:nvPicPr>
        <p:blipFill>
          <a:blip r:embed="rId2"/>
          <a:stretch/>
        </p:blipFill>
        <p:spPr>
          <a:xfrm>
            <a:off x="3960000" y="6264000"/>
            <a:ext cx="5903640" cy="2375640"/>
          </a:xfrm>
          <a:prstGeom prst="rect">
            <a:avLst/>
          </a:prstGeom>
          <a:ln>
            <a:noFill/>
          </a:ln>
        </p:spPr>
      </p:pic>
      <p:sp>
        <p:nvSpPr>
          <p:cNvPr id="132" name="CustomShape 1"/>
          <p:cNvSpPr/>
          <p:nvPr/>
        </p:nvSpPr>
        <p:spPr>
          <a:xfrm>
            <a:off x="1398960" y="2664360"/>
            <a:ext cx="10840680" cy="7919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rmAutofit/>
          </a:bodyPr>
          <a:lstStyle/>
          <a:p>
            <a:pPr algn="just">
              <a:lnSpc>
                <a:spcPct val="100000"/>
              </a:lnSpc>
              <a:spcBef>
                <a:spcPts val="1681"/>
              </a:spcBef>
              <a:spcAft>
                <a:spcPts val="281"/>
              </a:spcAft>
            </a:pPr>
            <a:r>
              <a:rPr lang="ru-RU" sz="2200" b="0" strike="noStrike" spc="-1">
                <a:solidFill>
                  <a:srgbClr val="404040"/>
                </a:solidFill>
                <a:latin typeface="Times New Roman"/>
                <a:ea typeface="DejaVu Sans"/>
              </a:rPr>
              <a:t> </a:t>
            </a:r>
            <a:r>
              <a:rPr lang="ru-RU" sz="2200" b="1" i="1" strike="noStrike" spc="-1">
                <a:solidFill>
                  <a:srgbClr val="00A65D"/>
                </a:solidFill>
                <a:latin typeface="Times New Roman"/>
                <a:ea typeface="DejaVu Sans"/>
              </a:rPr>
              <a:t>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 увеличением рисков техногенного, экологического, психологического, политического и военного характеров, провоцирующих негативные сдвиги в состоянии здоровья. </a:t>
            </a:r>
            <a:endParaRPr lang="ru-RU" sz="2200" b="0" strike="noStrike" spc="-1">
              <a:latin typeface="Arial"/>
            </a:endParaRPr>
          </a:p>
          <a:p>
            <a:pPr algn="just">
              <a:lnSpc>
                <a:spcPct val="100000"/>
              </a:lnSpc>
              <a:spcBef>
                <a:spcPts val="1681"/>
              </a:spcBef>
              <a:spcAft>
                <a:spcPts val="281"/>
              </a:spcAft>
            </a:pPr>
            <a:r>
              <a:rPr lang="ru-RU" sz="2200" b="1" i="1" strike="noStrike" spc="-1">
                <a:solidFill>
                  <a:srgbClr val="00A65D"/>
                </a:solidFill>
                <a:latin typeface="Times New Roman"/>
                <a:ea typeface="DejaVu Sans"/>
              </a:rPr>
              <a:t>В современном обществе всё больше возрастает тенденция вести здоровый образ жизни. Здоровый образ жизни предстает как специфическая форма целесообразной активности человека — деятельность, направленная на сохранение, укрепление и улучшение его здоровья.</a:t>
            </a:r>
            <a:endParaRPr lang="ru-RU" sz="2200" b="0" strike="noStrike" spc="-1">
              <a:latin typeface="Arial"/>
            </a:endParaRPr>
          </a:p>
          <a:p>
            <a:pPr algn="just">
              <a:lnSpc>
                <a:spcPct val="100000"/>
              </a:lnSpc>
              <a:spcBef>
                <a:spcPts val="1681"/>
              </a:spcBef>
              <a:spcAft>
                <a:spcPts val="281"/>
              </a:spcAft>
            </a:pPr>
            <a:r>
              <a:rPr lang="ru-RU" sz="2200" b="1" i="1" strike="noStrike" spc="-1">
                <a:solidFill>
                  <a:srgbClr val="00A65D"/>
                </a:solidFill>
                <a:latin typeface="Times New Roman"/>
                <a:ea typeface="DejaVu Sans"/>
              </a:rPr>
              <a:t>Для вас, дорогие читатели, виртуальная книжная выставка по теме сохранения здоровья.</a:t>
            </a:r>
            <a:endParaRPr lang="ru-RU" sz="2200" b="0" strike="noStrike" spc="-1">
              <a:latin typeface="Arial"/>
            </a:endParaRPr>
          </a:p>
          <a:p>
            <a:pPr algn="just">
              <a:lnSpc>
                <a:spcPct val="90000"/>
              </a:lnSpc>
              <a:spcBef>
                <a:spcPts val="1681"/>
              </a:spcBef>
              <a:spcAft>
                <a:spcPts val="281"/>
              </a:spcAft>
            </a:pPr>
            <a:endParaRPr lang="ru-RU" sz="2200" b="0" strike="noStrike" spc="-1">
              <a:latin typeface="Arial"/>
            </a:endParaRPr>
          </a:p>
        </p:txBody>
      </p:sp>
      <p:sp>
        <p:nvSpPr>
          <p:cNvPr id="133" name="CustomShape 2"/>
          <p:cNvSpPr/>
          <p:nvPr/>
        </p:nvSpPr>
        <p:spPr>
          <a:xfrm>
            <a:off x="640080" y="374760"/>
            <a:ext cx="11520000" cy="1618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4400" b="1" i="1" strike="noStrike" spc="-1">
                <a:solidFill>
                  <a:srgbClr val="8F187C"/>
                </a:solidFill>
                <a:latin typeface="Arial"/>
                <a:ea typeface="DejaVu Sans"/>
              </a:rPr>
              <a:t>Единственная красота, которую я знаю,- это здоровье.</a:t>
            </a:r>
            <a:r>
              <a:t/>
            </a:r>
            <a:br/>
            <a:r>
              <a:rPr lang="ru-RU" sz="2600" b="1" i="1" strike="noStrike" spc="-1">
                <a:solidFill>
                  <a:srgbClr val="8F187C"/>
                </a:solidFill>
                <a:latin typeface="Arial"/>
                <a:ea typeface="DejaVu Sans"/>
              </a:rPr>
              <a:t>Генрих Гейне</a:t>
            </a:r>
            <a:endParaRPr lang="ru-RU" sz="2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Рисунок 4"/>
          <p:cNvPicPr/>
          <p:nvPr/>
        </p:nvPicPr>
        <p:blipFill>
          <a:blip r:embed="rId2"/>
          <a:stretch/>
        </p:blipFill>
        <p:spPr>
          <a:xfrm>
            <a:off x="590760" y="1757520"/>
            <a:ext cx="4541760" cy="6084720"/>
          </a:xfrm>
          <a:prstGeom prst="rect">
            <a:avLst/>
          </a:prstGeom>
          <a:ln>
            <a:noFill/>
          </a:ln>
        </p:spPr>
      </p:pic>
      <p:sp>
        <p:nvSpPr>
          <p:cNvPr id="135" name="CustomShape 1"/>
          <p:cNvSpPr/>
          <p:nvPr/>
        </p:nvSpPr>
        <p:spPr>
          <a:xfrm>
            <a:off x="5479560" y="3024000"/>
            <a:ext cx="6399000" cy="254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120" b="0" strike="noStrike" spc="-1">
                <a:solidFill>
                  <a:srgbClr val="242424"/>
                </a:solidFill>
                <a:latin typeface="Georgia"/>
                <a:ea typeface="DejaVu Sans"/>
              </a:rPr>
              <a:t>	</a:t>
            </a:r>
            <a:r>
              <a:rPr lang="ru-RU" sz="2000" b="0" strike="noStrike" spc="-1">
                <a:solidFill>
                  <a:srgbClr val="00A65D"/>
                </a:solidFill>
                <a:latin typeface="Times New Roman"/>
                <a:ea typeface="DejaVu Sans"/>
              </a:rPr>
              <a:t>Поддерживать свой организм в хорошем и активном состоянии возможно, если уделять себе внимание. Геннадий Кибардин, ведущий натуролог России, автор книг-бестселлеров о сохранении здоровья доступными средствами даст практические советы для людей в возрасте. Вы узнаете, как восстановить дыхание и работу легких, справиться со стрессом и успокоить нервы и вести активную жизнь.</a:t>
            </a:r>
            <a:endParaRPr lang="ru-RU" sz="2000" b="0" strike="noStrike" spc="-1">
              <a:latin typeface="Arial"/>
            </a:endParaRPr>
          </a:p>
        </p:txBody>
      </p:sp>
      <p:sp>
        <p:nvSpPr>
          <p:cNvPr id="136" name="CustomShape 2"/>
          <p:cNvSpPr/>
          <p:nvPr/>
        </p:nvSpPr>
        <p:spPr>
          <a:xfrm>
            <a:off x="1584000" y="8245080"/>
            <a:ext cx="853416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dirty="0" err="1">
                <a:solidFill>
                  <a:srgbClr val="8F187C"/>
                </a:solidFill>
                <a:latin typeface="Times New Roman"/>
                <a:ea typeface="DejaVu Sans"/>
              </a:rPr>
              <a:t>Кибардин</a:t>
            </a:r>
            <a:r>
              <a:rPr lang="ru-RU" sz="2000" b="1" strike="noStrike" spc="-1" dirty="0">
                <a:solidFill>
                  <a:srgbClr val="8F187C"/>
                </a:solidFill>
                <a:latin typeface="Times New Roman"/>
                <a:ea typeface="DejaVu Sans"/>
              </a:rPr>
              <a:t>, Г. Активное </a:t>
            </a:r>
            <a:r>
              <a:rPr lang="ru-RU" sz="2000" b="1" strike="noStrike" spc="-1" dirty="0" smtClean="0">
                <a:solidFill>
                  <a:srgbClr val="8F187C"/>
                </a:solidFill>
                <a:latin typeface="Times New Roman"/>
                <a:ea typeface="DejaVu Sans"/>
              </a:rPr>
              <a:t>долголетие / Г</a:t>
            </a:r>
            <a:r>
              <a:rPr lang="ru-RU" sz="2000" b="1" strike="noStrike" spc="-1" dirty="0">
                <a:solidFill>
                  <a:srgbClr val="8F187C"/>
                </a:solidFill>
                <a:latin typeface="Times New Roman"/>
                <a:ea typeface="DejaVu Sans"/>
              </a:rPr>
              <a:t>. </a:t>
            </a:r>
            <a:r>
              <a:rPr lang="ru-RU" sz="2000" b="1" strike="noStrike" spc="-1" dirty="0" err="1">
                <a:solidFill>
                  <a:srgbClr val="8F187C"/>
                </a:solidFill>
                <a:latin typeface="Times New Roman"/>
                <a:ea typeface="DejaVu Sans"/>
              </a:rPr>
              <a:t>Кибардин</a:t>
            </a:r>
            <a:r>
              <a:rPr lang="ru-RU" sz="2000" b="1" strike="noStrike" spc="-1" dirty="0" smtClean="0">
                <a:solidFill>
                  <a:srgbClr val="8F187C"/>
                </a:solidFill>
                <a:latin typeface="Times New Roman"/>
                <a:ea typeface="DejaVu Sans"/>
              </a:rPr>
              <a:t>. – Москва : </a:t>
            </a:r>
            <a:r>
              <a:rPr lang="ru-RU" sz="2000" b="1" strike="noStrike" spc="-1" dirty="0" err="1">
                <a:solidFill>
                  <a:srgbClr val="8F187C"/>
                </a:solidFill>
                <a:latin typeface="Times New Roman"/>
                <a:ea typeface="DejaVu Sans"/>
              </a:rPr>
              <a:t>Эксмо</a:t>
            </a:r>
            <a:r>
              <a:rPr lang="ru-RU" sz="2000" b="1" strike="noStrike" spc="-1" dirty="0">
                <a:solidFill>
                  <a:srgbClr val="8F187C"/>
                </a:solidFill>
                <a:latin typeface="Times New Roman"/>
                <a:ea typeface="DejaVu Sans"/>
              </a:rPr>
              <a:t>, 2021</a:t>
            </a:r>
            <a:r>
              <a:rPr lang="ru-RU" sz="2000" b="1" strike="noStrike" spc="-1" dirty="0" smtClean="0">
                <a:solidFill>
                  <a:srgbClr val="8F187C"/>
                </a:solidFill>
                <a:latin typeface="Times New Roman"/>
                <a:ea typeface="DejaVu Sans"/>
              </a:rPr>
              <a:t>. - 144 </a:t>
            </a:r>
            <a:r>
              <a:rPr lang="ru-RU" sz="2000" b="1" strike="noStrike" spc="-1" dirty="0">
                <a:solidFill>
                  <a:srgbClr val="8F187C"/>
                </a:solidFill>
                <a:latin typeface="Times New Roman"/>
                <a:ea typeface="DejaVu Sans"/>
              </a:rPr>
              <a:t>с.</a:t>
            </a:r>
            <a:endParaRPr lang="ru-RU" sz="2000" b="0" strike="noStrike" spc="-1" dirty="0">
              <a:latin typeface="Arial"/>
            </a:endParaRPr>
          </a:p>
        </p:txBody>
      </p:sp>
      <p:sp>
        <p:nvSpPr>
          <p:cNvPr id="137" name="CustomShape 3"/>
          <p:cNvSpPr/>
          <p:nvPr/>
        </p:nvSpPr>
        <p:spPr>
          <a:xfrm>
            <a:off x="5832360" y="1384560"/>
            <a:ext cx="434772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1" i="1" strike="noStrike" spc="-1">
                <a:solidFill>
                  <a:srgbClr val="5C2D91"/>
                </a:solidFill>
                <a:latin typeface="Times New Roman"/>
                <a:ea typeface="DejaVu Sans"/>
              </a:rPr>
              <a:t>Активное долголетие</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Рисунок 3"/>
          <p:cNvPicPr/>
          <p:nvPr/>
        </p:nvPicPr>
        <p:blipFill>
          <a:blip r:embed="rId2"/>
          <a:stretch/>
        </p:blipFill>
        <p:spPr>
          <a:xfrm>
            <a:off x="734400" y="1694880"/>
            <a:ext cx="4471920" cy="5909040"/>
          </a:xfrm>
          <a:prstGeom prst="rect">
            <a:avLst/>
          </a:prstGeom>
          <a:ln>
            <a:noFill/>
          </a:ln>
        </p:spPr>
      </p:pic>
      <p:sp>
        <p:nvSpPr>
          <p:cNvPr id="139" name="CustomShape 1"/>
          <p:cNvSpPr/>
          <p:nvPr/>
        </p:nvSpPr>
        <p:spPr>
          <a:xfrm>
            <a:off x="5652000" y="2486520"/>
            <a:ext cx="6399000" cy="37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120" b="0" strike="noStrike" spc="-1">
                <a:solidFill>
                  <a:srgbClr val="000000"/>
                </a:solidFill>
                <a:latin typeface="Arial"/>
                <a:ea typeface="DejaVu Sans"/>
              </a:rPr>
              <a:t>	</a:t>
            </a:r>
            <a:r>
              <a:rPr lang="ru-RU" sz="2000" b="0" strike="noStrike" spc="-1">
                <a:solidFill>
                  <a:srgbClr val="00A65D"/>
                </a:solidFill>
                <a:latin typeface="Times New Roman"/>
                <a:ea typeface="DejaVu Sans"/>
              </a:rPr>
              <a:t>Не секрет, что в России издавна не очень любят ходить по врачам – и в силу традиций, и из-за бесконечных очередей в поликлиниках. А потому представленные в этой книге советы по самостоятельному изготовлению и практическому применению сравнительно простых и доступных лечебных средств наверняка заинтересуют тех, кто предпочитает лечиться самостоятельно. Но, как было мудро замечено еще в стародавние времена, лечиться надо уметь, ибо лечение – это своего рода труд, причем далеко не легкий, требующий к тому же определенных знаний и практических навыков.</a:t>
            </a:r>
            <a:endParaRPr lang="ru-RU" sz="2000" b="0" strike="noStrike" spc="-1">
              <a:latin typeface="Arial"/>
            </a:endParaRPr>
          </a:p>
        </p:txBody>
      </p:sp>
      <p:sp>
        <p:nvSpPr>
          <p:cNvPr id="140" name="CustomShape 2"/>
          <p:cNvSpPr/>
          <p:nvPr/>
        </p:nvSpPr>
        <p:spPr>
          <a:xfrm>
            <a:off x="1187280" y="8150040"/>
            <a:ext cx="977472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Макунин, Д. Лечимся тем, что есть под рукой/ Д.Макунин.-Москва : Эксмо, 2019.-256 с.</a:t>
            </a:r>
            <a:endParaRPr lang="ru-RU" sz="2000" b="0" strike="noStrike" spc="-1">
              <a:latin typeface="Arial"/>
            </a:endParaRPr>
          </a:p>
        </p:txBody>
      </p:sp>
      <p:sp>
        <p:nvSpPr>
          <p:cNvPr id="141" name="CustomShape 3"/>
          <p:cNvSpPr/>
          <p:nvPr/>
        </p:nvSpPr>
        <p:spPr>
          <a:xfrm>
            <a:off x="6129360" y="647280"/>
            <a:ext cx="3933360" cy="1186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1" i="1" strike="noStrike" spc="-1">
                <a:solidFill>
                  <a:srgbClr val="5C2D91"/>
                </a:solidFill>
                <a:latin typeface="Times New Roman"/>
                <a:ea typeface="DejaVu Sans"/>
              </a:rPr>
              <a:t>Лечимся тем,</a:t>
            </a:r>
            <a:endParaRPr lang="ru-RU" sz="3600" b="0" strike="noStrike" spc="-1">
              <a:latin typeface="Arial"/>
            </a:endParaRPr>
          </a:p>
          <a:p>
            <a:pPr>
              <a:lnSpc>
                <a:spcPct val="100000"/>
              </a:lnSpc>
            </a:pPr>
            <a:r>
              <a:rPr lang="ru-RU" sz="3600" b="1" i="1" strike="noStrike" spc="-1">
                <a:solidFill>
                  <a:srgbClr val="5C2D91"/>
                </a:solidFill>
                <a:latin typeface="Times New Roman"/>
                <a:ea typeface="DejaVu Sans"/>
              </a:rPr>
              <a:t> что есть под рукой</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4417200" y="2520000"/>
            <a:ext cx="7461360" cy="38844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rmAutofit/>
          </a:bodyPr>
          <a:lstStyle/>
          <a:p>
            <a:pPr algn="just">
              <a:lnSpc>
                <a:spcPct val="100000"/>
              </a:lnSpc>
              <a:spcBef>
                <a:spcPts val="1681"/>
              </a:spcBef>
              <a:spcAft>
                <a:spcPts val="281"/>
              </a:spcAft>
            </a:pPr>
            <a:r>
              <a:rPr lang="ru-RU" sz="2000" b="0" strike="noStrike" spc="-1">
                <a:solidFill>
                  <a:srgbClr val="000000"/>
                </a:solidFill>
                <a:latin typeface="Georgia"/>
                <a:ea typeface="DejaVu Sans"/>
              </a:rPr>
              <a:t> </a:t>
            </a:r>
            <a:r>
              <a:rPr lang="ru-RU" sz="2000" b="0" strike="noStrike" spc="-1">
                <a:solidFill>
                  <a:srgbClr val="00A65D"/>
                </a:solidFill>
                <a:latin typeface="Times New Roman"/>
                <a:ea typeface="DejaVu Sans"/>
              </a:rPr>
              <a:t>Даже ребенок знает, что против вирусов может помочь только собственная защита организма. Как же укрепить иммунную систему? Врач с 30-летним стажем, Дмитрий Макунин выбрал самые простые и самые эффективные способы: закаливание, точечный массаж, правильное "антивирусное" питание и своевременная профилактика. Из книги вы узнаете, чем отличаются грипп, ОРВИ и коронавирус, как правильно идентифицировать тревожные симптомы, какую помощь можно оказать организму при переохлаждении и чем способны помочь холодовые процедуры, физиотерапия и воздействие на биологически активные точки.</a:t>
            </a:r>
            <a:r>
              <a:t/>
            </a:r>
            <a:br/>
            <a:endParaRPr lang="ru-RU" sz="2000" b="0" strike="noStrike" spc="-1">
              <a:latin typeface="Arial"/>
            </a:endParaRPr>
          </a:p>
        </p:txBody>
      </p:sp>
      <p:pic>
        <p:nvPicPr>
          <p:cNvPr id="143" name="Рисунок 3"/>
          <p:cNvPicPr/>
          <p:nvPr/>
        </p:nvPicPr>
        <p:blipFill>
          <a:blip r:embed="rId2"/>
          <a:stretch/>
        </p:blipFill>
        <p:spPr>
          <a:xfrm>
            <a:off x="137880" y="1947960"/>
            <a:ext cx="3822840" cy="5051160"/>
          </a:xfrm>
          <a:prstGeom prst="rect">
            <a:avLst/>
          </a:prstGeom>
          <a:ln>
            <a:noFill/>
          </a:ln>
        </p:spPr>
      </p:pic>
      <p:sp>
        <p:nvSpPr>
          <p:cNvPr id="144" name="CustomShape 2"/>
          <p:cNvSpPr/>
          <p:nvPr/>
        </p:nvSpPr>
        <p:spPr>
          <a:xfrm>
            <a:off x="446040" y="7701840"/>
            <a:ext cx="1150776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000" b="1" strike="noStrike" spc="-1">
                <a:solidFill>
                  <a:srgbClr val="8F187C"/>
                </a:solidFill>
                <a:latin typeface="Times New Roman"/>
                <a:ea typeface="DejaVu Sans"/>
              </a:rPr>
              <a:t>Макунин, Д. Как укрепить иммунитет в домашних условиях/ Д.Макунин.-Москва : Эксмо, 2019.-256 с.</a:t>
            </a:r>
            <a:endParaRPr lang="ru-RU" sz="2000" b="0" strike="noStrike" spc="-1">
              <a:latin typeface="Arial"/>
            </a:endParaRPr>
          </a:p>
        </p:txBody>
      </p:sp>
      <p:sp>
        <p:nvSpPr>
          <p:cNvPr id="145" name="CustomShape 3"/>
          <p:cNvSpPr/>
          <p:nvPr/>
        </p:nvSpPr>
        <p:spPr>
          <a:xfrm>
            <a:off x="2221200" y="676800"/>
            <a:ext cx="942120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1" i="1" strike="noStrike" spc="-1">
                <a:solidFill>
                  <a:srgbClr val="5C2D91"/>
                </a:solidFill>
                <a:latin typeface="Times New Roman"/>
                <a:ea typeface="DejaVu Sans"/>
              </a:rPr>
              <a:t>Как укрепить иммунитет в домашних условиях</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Рисунок 3"/>
          <p:cNvPicPr/>
          <p:nvPr/>
        </p:nvPicPr>
        <p:blipFill>
          <a:blip r:embed="rId2"/>
          <a:stretch/>
        </p:blipFill>
        <p:spPr>
          <a:xfrm>
            <a:off x="548640" y="1773720"/>
            <a:ext cx="4193640" cy="5643000"/>
          </a:xfrm>
          <a:prstGeom prst="rect">
            <a:avLst/>
          </a:prstGeom>
          <a:ln>
            <a:noFill/>
          </a:ln>
        </p:spPr>
      </p:pic>
      <p:sp>
        <p:nvSpPr>
          <p:cNvPr id="147" name="CustomShape 1"/>
          <p:cNvSpPr/>
          <p:nvPr/>
        </p:nvSpPr>
        <p:spPr>
          <a:xfrm>
            <a:off x="5400000" y="2515320"/>
            <a:ext cx="639900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Баня - средство оздоровления, известное еще нашим предкам. При правильном подходе она поможет человеку улучшить самочувствие, восстановить работоспособность,избавиться от заболеваний и снять напряжение.</a:t>
            </a:r>
            <a:r>
              <a:t/>
            </a:r>
            <a:br/>
            <a:r>
              <a:rPr lang="ru-RU" sz="2000" b="0" strike="noStrike" spc="-1">
                <a:solidFill>
                  <a:srgbClr val="00A65D"/>
                </a:solidFill>
                <a:latin typeface="Times New Roman"/>
                <a:ea typeface="DejaVu Sans"/>
              </a:rPr>
              <a:t>Из книги вы узнаете, как вылечить бронхиальную астму, ревматизм мягких тканей, побороть неврозы.</a:t>
            </a:r>
            <a:r>
              <a:t/>
            </a:r>
            <a:br/>
            <a:r>
              <a:rPr lang="ru-RU" sz="2000" b="0" strike="noStrike" spc="-1">
                <a:solidFill>
                  <a:srgbClr val="00A65D"/>
                </a:solidFill>
                <a:latin typeface="Times New Roman"/>
                <a:ea typeface="DejaVu Sans"/>
              </a:rPr>
              <a:t>Автор расскажет, как как поправить здоровье с помощью банных процедур и какие ошибки нельзя допускать, а также поделится рецептами полезных банных коктейлей.</a:t>
            </a:r>
            <a:r>
              <a:t/>
            </a:r>
            <a:br/>
            <a:endParaRPr lang="ru-RU" sz="2000" b="0" strike="noStrike" spc="-1">
              <a:latin typeface="Arial"/>
            </a:endParaRPr>
          </a:p>
        </p:txBody>
      </p:sp>
      <p:sp>
        <p:nvSpPr>
          <p:cNvPr id="148" name="CustomShape 2"/>
          <p:cNvSpPr/>
          <p:nvPr/>
        </p:nvSpPr>
        <p:spPr>
          <a:xfrm>
            <a:off x="1683720" y="7951680"/>
            <a:ext cx="829188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Пустовойтов В. Баня лечит/ В. Пустовойтов,.-Москва: Эксмо, 2020.-192 с</a:t>
            </a:r>
            <a:r>
              <a:rPr lang="ru-RU" sz="2000" b="1" strike="noStrike" spc="-1">
                <a:solidFill>
                  <a:srgbClr val="8F187C"/>
                </a:solidFill>
                <a:latin typeface="Georgia"/>
                <a:ea typeface="DejaVu Sans"/>
              </a:rPr>
              <a:t>. </a:t>
            </a:r>
            <a:endParaRPr lang="ru-RU" sz="2000" b="0" strike="noStrike" spc="-1">
              <a:latin typeface="Arial"/>
            </a:endParaRPr>
          </a:p>
        </p:txBody>
      </p:sp>
      <p:sp>
        <p:nvSpPr>
          <p:cNvPr id="149" name="CustomShape 3"/>
          <p:cNvSpPr/>
          <p:nvPr/>
        </p:nvSpPr>
        <p:spPr>
          <a:xfrm>
            <a:off x="6434640" y="890640"/>
            <a:ext cx="231012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1" i="1" strike="noStrike" spc="-1">
                <a:solidFill>
                  <a:srgbClr val="5C2D91"/>
                </a:solidFill>
                <a:latin typeface="Times New Roman"/>
                <a:ea typeface="DejaVu Sans"/>
              </a:rPr>
              <a:t>Баня лечит</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Рисунок 3"/>
          <p:cNvPicPr/>
          <p:nvPr/>
        </p:nvPicPr>
        <p:blipFill>
          <a:blip r:embed="rId2"/>
          <a:stretch/>
        </p:blipFill>
        <p:spPr>
          <a:xfrm>
            <a:off x="627840" y="1765080"/>
            <a:ext cx="4458960" cy="5892120"/>
          </a:xfrm>
          <a:prstGeom prst="rect">
            <a:avLst/>
          </a:prstGeom>
          <a:ln>
            <a:noFill/>
          </a:ln>
        </p:spPr>
      </p:pic>
      <p:sp>
        <p:nvSpPr>
          <p:cNvPr id="151" name="CustomShape 1"/>
          <p:cNvSpPr/>
          <p:nvPr/>
        </p:nvSpPr>
        <p:spPr>
          <a:xfrm>
            <a:off x="5466600" y="2586600"/>
            <a:ext cx="639900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a:latin typeface="Arial"/>
            </a:endParaRPr>
          </a:p>
          <a:p>
            <a:pPr algn="just">
              <a:lnSpc>
                <a:spcPct val="100000"/>
              </a:lnSpc>
            </a:pPr>
            <a:r>
              <a:rPr lang="ru-RU" sz="2000" b="0" strike="noStrike" spc="-1">
                <a:solidFill>
                  <a:srgbClr val="00A65D"/>
                </a:solidFill>
                <a:latin typeface="Times New Roman"/>
                <a:ea typeface="DejaVu Sans"/>
              </a:rPr>
              <a:t>Вода есть везде, поэтому вопросы: нужно ли потреблять 2 литра воды в день? можно ли чем-то заменить воду? как влияют вода и ее заменители на наше здоровье? вредны ли кофе и кола? как извлечь пользу от употребления крепких спиртных напитков? – чрезвычайно актуальны. Автор книги, Геннадий Кибардин, главный натуролог России, научит вас, как использовать самые разные напитки, от живой воды до коньяка, в лечебных целях. Вы узнаете, как пиво влияет на гормоны у мужчин и женщин, как связаны долгожительство и состав воды, а сколько нужно пить воды, чтобы избавиться от лишнего веса, понизить давление и нормализовать обмен веществ.</a:t>
            </a:r>
            <a:endParaRPr lang="ru-RU" sz="2000" b="0" strike="noStrike" spc="-1">
              <a:latin typeface="Arial"/>
            </a:endParaRPr>
          </a:p>
        </p:txBody>
      </p:sp>
      <p:sp>
        <p:nvSpPr>
          <p:cNvPr id="152" name="CustomShape 2"/>
          <p:cNvSpPr/>
          <p:nvPr/>
        </p:nvSpPr>
        <p:spPr>
          <a:xfrm>
            <a:off x="2537280" y="8088120"/>
            <a:ext cx="7587720" cy="39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Кибардин, В. Вода лечит/ В. Кибардин.-Москва: Эксмо, 2019.-192 с.</a:t>
            </a:r>
            <a:endParaRPr lang="ru-RU" sz="2000" b="0" strike="noStrike" spc="-1">
              <a:latin typeface="Arial"/>
            </a:endParaRPr>
          </a:p>
        </p:txBody>
      </p:sp>
      <p:sp>
        <p:nvSpPr>
          <p:cNvPr id="153" name="CustomShape 3"/>
          <p:cNvSpPr/>
          <p:nvPr/>
        </p:nvSpPr>
        <p:spPr>
          <a:xfrm>
            <a:off x="5466600" y="1086840"/>
            <a:ext cx="48286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600" b="1" i="1" strike="noStrike" spc="-1">
                <a:solidFill>
                  <a:srgbClr val="5C2D91"/>
                </a:solidFill>
                <a:latin typeface="Times New Roman"/>
                <a:ea typeface="DejaVu Sans"/>
              </a:rPr>
              <a:t>Вода лечит</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5413680" y="3296880"/>
            <a:ext cx="639900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Скандинавская ходьба очень распространенное и популярное занятие среди всех слоев населения. Но палки для скандинавской ходьбы можно использовать по-разному. Можно делать с ними зарядку, разминку и заминку. Упражнения с палками эффективнее укрепляют организм, чем обычные, и способствуют достижению долголетия.</a:t>
            </a:r>
            <a:r>
              <a:t/>
            </a:r>
            <a:br/>
            <a:r>
              <a:rPr lang="ru-RU" sz="2000" b="0" strike="noStrike" spc="-1">
                <a:solidFill>
                  <a:srgbClr val="00A65D"/>
                </a:solidFill>
                <a:latin typeface="Times New Roman"/>
                <a:ea typeface="DejaVu Sans"/>
              </a:rPr>
              <a:t>Проверенные советы: как правильно подобрать палки, обувь и одежду, избежать типичных ошибок и грамотно выполнять все действия, - дает опытный "ходок", ведущий натуролог России, Г. Кибардин.</a:t>
            </a:r>
            <a:r>
              <a:t/>
            </a:r>
            <a:br/>
            <a:endParaRPr lang="ru-RU" sz="2000" b="0" strike="noStrike" spc="-1">
              <a:latin typeface="Arial"/>
            </a:endParaRPr>
          </a:p>
        </p:txBody>
      </p:sp>
      <p:pic>
        <p:nvPicPr>
          <p:cNvPr id="155" name="Рисунок 4"/>
          <p:cNvPicPr/>
          <p:nvPr/>
        </p:nvPicPr>
        <p:blipFill>
          <a:blip r:embed="rId2"/>
          <a:stretch/>
        </p:blipFill>
        <p:spPr>
          <a:xfrm>
            <a:off x="606960" y="1712520"/>
            <a:ext cx="4238280" cy="5676120"/>
          </a:xfrm>
          <a:prstGeom prst="rect">
            <a:avLst/>
          </a:prstGeom>
          <a:ln>
            <a:noFill/>
          </a:ln>
        </p:spPr>
      </p:pic>
      <p:sp>
        <p:nvSpPr>
          <p:cNvPr id="156" name="CustomShape 2"/>
          <p:cNvSpPr/>
          <p:nvPr/>
        </p:nvSpPr>
        <p:spPr>
          <a:xfrm>
            <a:off x="2029680" y="7719120"/>
            <a:ext cx="9277920" cy="698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Кибардин, Г. Лечение. Палки для скандинавской ходьбы: упражнения для здоровья/</a:t>
            </a:r>
            <a:endParaRPr lang="ru-RU" sz="2000" b="0" strike="noStrike" spc="-1">
              <a:latin typeface="Arial"/>
            </a:endParaRPr>
          </a:p>
          <a:p>
            <a:pPr>
              <a:lnSpc>
                <a:spcPct val="100000"/>
              </a:lnSpc>
            </a:pPr>
            <a:r>
              <a:rPr lang="ru-RU" sz="2000" b="1" strike="noStrike" spc="-1">
                <a:solidFill>
                  <a:srgbClr val="8F187C"/>
                </a:solidFill>
                <a:latin typeface="Times New Roman"/>
                <a:ea typeface="DejaVu Sans"/>
              </a:rPr>
              <a:t>Г. Кибардин.-Москва: Эксмо, 2019.-144 с.</a:t>
            </a:r>
            <a:endParaRPr lang="ru-RU" sz="2000" b="0" strike="noStrike" spc="-1">
              <a:latin typeface="Arial"/>
            </a:endParaRPr>
          </a:p>
        </p:txBody>
      </p:sp>
      <p:sp>
        <p:nvSpPr>
          <p:cNvPr id="157" name="CustomShape 3"/>
          <p:cNvSpPr/>
          <p:nvPr/>
        </p:nvSpPr>
        <p:spPr>
          <a:xfrm>
            <a:off x="5122080" y="285120"/>
            <a:ext cx="7372800" cy="124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4000" b="0" strike="noStrike" spc="-1">
                <a:solidFill>
                  <a:srgbClr val="000000"/>
                </a:solidFill>
                <a:latin typeface="Georgia"/>
                <a:ea typeface="DejaVu Sans"/>
              </a:rPr>
              <a:t> </a:t>
            </a:r>
            <a:r>
              <a:rPr lang="ru-RU" sz="3600" b="1" i="1" strike="noStrike" spc="-1">
                <a:solidFill>
                  <a:srgbClr val="5C2D91"/>
                </a:solidFill>
                <a:latin typeface="Times New Roman"/>
                <a:ea typeface="DejaVu Sans"/>
              </a:rPr>
              <a:t>Лечение. Палки для скандинавской ходьбы: упражнения для здоровья</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Рисунок 3"/>
          <p:cNvPicPr/>
          <p:nvPr/>
        </p:nvPicPr>
        <p:blipFill>
          <a:blip r:embed="rId2"/>
          <a:stretch/>
        </p:blipFill>
        <p:spPr>
          <a:xfrm>
            <a:off x="787320" y="1784160"/>
            <a:ext cx="3769560" cy="6101280"/>
          </a:xfrm>
          <a:prstGeom prst="rect">
            <a:avLst/>
          </a:prstGeom>
          <a:ln>
            <a:noFill/>
          </a:ln>
        </p:spPr>
      </p:pic>
      <p:sp>
        <p:nvSpPr>
          <p:cNvPr id="159" name="CustomShape 1"/>
          <p:cNvSpPr/>
          <p:nvPr/>
        </p:nvSpPr>
        <p:spPr>
          <a:xfrm>
            <a:off x="5334120" y="3026520"/>
            <a:ext cx="6399000" cy="31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a:solidFill>
                  <a:srgbClr val="00A65D"/>
                </a:solidFill>
                <a:latin typeface="Times New Roman"/>
                <a:ea typeface="DejaVu Sans"/>
              </a:rPr>
              <a:t>Все мы дети моря – все живое вышло из морской воды. И человеческий организм однозначно реагирует на морскую соль: он здоровеет и хорошеет при соприкосновении с ней. Но чтобы испытать на себе силу морской соли, не обязательно ехать за тысячи километров. Многочисленные озонаторы и ароматизаторы, горсть соли в ванну – морскую воду можно пить, ею можно дышать, в ней можно купаться. И укреплять свое здоровье, заодно делаясь красивее и ухоженнее</a:t>
            </a:r>
            <a:r>
              <a:rPr lang="ru-RU" sz="2120" b="0" strike="noStrike" spc="-1">
                <a:solidFill>
                  <a:srgbClr val="00A65D"/>
                </a:solidFill>
                <a:latin typeface="Times New Roman"/>
                <a:ea typeface="DejaVu Sans"/>
              </a:rPr>
              <a:t>.</a:t>
            </a:r>
            <a:endParaRPr lang="ru-RU" sz="2120" b="0" strike="noStrike" spc="-1">
              <a:latin typeface="Arial"/>
            </a:endParaRPr>
          </a:p>
        </p:txBody>
      </p:sp>
      <p:sp>
        <p:nvSpPr>
          <p:cNvPr id="160" name="CustomShape 2"/>
          <p:cNvSpPr/>
          <p:nvPr/>
        </p:nvSpPr>
        <p:spPr>
          <a:xfrm>
            <a:off x="1008720" y="7972560"/>
            <a:ext cx="10701360" cy="698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1" strike="noStrike" spc="-1">
                <a:solidFill>
                  <a:srgbClr val="8F187C"/>
                </a:solidFill>
                <a:latin typeface="Times New Roman"/>
                <a:ea typeface="DejaVu Sans"/>
              </a:rPr>
              <a:t>Коган, Т. Морская соль. Основа основ здоровья. Верните организму важнейшие микроэлементы/</a:t>
            </a:r>
            <a:endParaRPr lang="ru-RU" sz="2000" b="0" strike="noStrike" spc="-1">
              <a:latin typeface="Arial"/>
            </a:endParaRPr>
          </a:p>
          <a:p>
            <a:pPr>
              <a:lnSpc>
                <a:spcPct val="100000"/>
              </a:lnSpc>
            </a:pPr>
            <a:r>
              <a:rPr lang="ru-RU" sz="2000" b="1" strike="noStrike" spc="-1">
                <a:solidFill>
                  <a:srgbClr val="8F187C"/>
                </a:solidFill>
                <a:latin typeface="Times New Roman"/>
                <a:ea typeface="DejaVu Sans"/>
              </a:rPr>
              <a:t>Т. Коган.-Москва: АСТ, 2014.-158 с.</a:t>
            </a:r>
            <a:endParaRPr lang="ru-RU" sz="2000" b="0" strike="noStrike" spc="-1">
              <a:latin typeface="Arial"/>
            </a:endParaRPr>
          </a:p>
        </p:txBody>
      </p:sp>
      <p:sp>
        <p:nvSpPr>
          <p:cNvPr id="161" name="CustomShape 3"/>
          <p:cNvSpPr/>
          <p:nvPr/>
        </p:nvSpPr>
        <p:spPr>
          <a:xfrm>
            <a:off x="4737600" y="294120"/>
            <a:ext cx="806220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600" b="1" i="1" strike="noStrike" spc="-1">
                <a:solidFill>
                  <a:srgbClr val="5C2D91"/>
                </a:solidFill>
                <a:latin typeface="Times New Roman"/>
                <a:ea typeface="DejaVu Sans"/>
              </a:rPr>
              <a:t>Морская соль. Основа основ здоровья. Верните организму важнейшие микроэлементы</a:t>
            </a:r>
            <a:endParaRPr lang="ru-RU"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320</TotalTime>
  <Words>849</Words>
  <Application>Microsoft Office PowerPoint</Application>
  <PresentationFormat>A3 (297x420 мм)</PresentationFormat>
  <Paragraphs>45</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Галина Федоровна</dc:creator>
  <dc:description/>
  <cp:lastModifiedBy>Admin</cp:lastModifiedBy>
  <cp:revision>46</cp:revision>
  <dcterms:created xsi:type="dcterms:W3CDTF">2022-11-30T00:19:20Z</dcterms:created>
  <dcterms:modified xsi:type="dcterms:W3CDTF">2023-05-22T07:43:13Z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A3 (297x420 мм)</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