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9" r:id="rId7"/>
    <p:sldId id="260" r:id="rId8"/>
    <p:sldId id="261" r:id="rId9"/>
    <p:sldId id="262" r:id="rId10"/>
    <p:sldId id="263" r:id="rId11"/>
    <p:sldId id="265" r:id="rId12"/>
    <p:sldId id="271" r:id="rId13"/>
    <p:sldId id="272" r:id="rId14"/>
    <p:sldId id="27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33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336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60" t="4109" r="3098" b="849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6017" y="1532236"/>
            <a:ext cx="8769435" cy="4753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Wooden Ship Decorated" panose="02000000000000000000" pitchFamily="2" charset="0"/>
              </a:rPr>
              <a:t> </a:t>
            </a:r>
            <a:r>
              <a:rPr lang="ru-RU" sz="9600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Wooden Ship Decorated" panose="02000000000000000000" pitchFamily="2" charset="0"/>
              </a:rPr>
              <a:t>Лев Толстой </a:t>
            </a:r>
          </a:p>
          <a:p>
            <a:pPr algn="ctr"/>
            <a:r>
              <a:rPr lang="ru-RU" sz="9600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Wooden Ship Decorated" panose="02000000000000000000" pitchFamily="2" charset="0"/>
              </a:rPr>
              <a:t> глазами </a:t>
            </a:r>
          </a:p>
          <a:p>
            <a:pPr algn="ctr"/>
            <a:r>
              <a:rPr lang="ru-RU" sz="9600" dirty="0" smtClean="0">
                <a:ln w="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Wooden Ship Decorated" panose="02000000000000000000" pitchFamily="2" charset="0"/>
              </a:rPr>
              <a:t>художников</a:t>
            </a:r>
            <a:endParaRPr lang="ru-RU" sz="9600" dirty="0">
              <a:ln w="0"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Wooden Ship Decorated" panose="02000000000000000000" pitchFamily="2" charset="0"/>
            </a:endParaRPr>
          </a:p>
        </p:txBody>
      </p:sp>
      <p:pic>
        <p:nvPicPr>
          <p:cNvPr id="2" name="e6d916c183d31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5492" y="628525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7000" y="1153622"/>
            <a:ext cx="264936" cy="48586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Ь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</a:t>
            </a:r>
          </a:p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557687" y="1743692"/>
            <a:ext cx="292718" cy="3678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Ы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</a:t>
            </a:r>
          </a:p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45418" y="6499654"/>
            <a:ext cx="550581" cy="215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05" y="0"/>
            <a:ext cx="5202195" cy="15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41" y="950498"/>
            <a:ext cx="7522629" cy="532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58778" y="1"/>
            <a:ext cx="86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Ефимович Репин.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«Лев Николаевич Толстой в кабинете под сводами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1891 г.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48030" y="1753271"/>
            <a:ext cx="36286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Комнату под сводами» Толстой особенно любил за тишину и уединенность. Здесь в начале 60-х годов писатель приступил к работе над одним из величайших своих произведений - романом «Война и мир». Здесь же в 80-е и 90-е годы он работал над обличительным трактатом «Так что же нам делать?», романом «Воскресение», драмой «Власть тьмы».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5698" y="1582338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Этот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в полный рост Илья Репин задумывал даже не в 1890-м году, его всегда тянуло к загадочной фигуре в русской литературе, личности неоднозначной, великому писателю, философу и мыслителю русского искусства – Льву Николаевичу Толстову. Однако художника постоянно отвлекали на другие задания и работы. Тем настойчивее и яростнее он пытался завершить свою работу над рисунком. И не зря – рисунок стал в различных вариантах одним из самых известных изображений Льва Николаевича Толстого, которые только были созданы за все время. Тема одиночества гения отчетливо проступает на рисунке – слева туманно обозначены ноги, но только ноги, а самого Льва Николаевича люди больше не окружают.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7" y="439308"/>
            <a:ext cx="4215585" cy="597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89838" y="936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Репин И. Е. Толстой Л. Н. Рисунок. 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1891 г.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собрание, Финляндия</a:t>
            </a:r>
          </a:p>
        </p:txBody>
      </p:sp>
    </p:spTree>
    <p:extLst>
      <p:ext uri="{BB962C8B-B14F-4D97-AF65-F5344CB8AC3E}">
        <p14:creationId xmlns:p14="http://schemas.microsoft.com/office/powerpoint/2010/main" val="6545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7" y="898110"/>
            <a:ext cx="3756624" cy="521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72288" y="181743"/>
            <a:ext cx="2761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Пастернак. Первый бал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Наташи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Ростовой.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1892-1893 гг.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658" y="898110"/>
            <a:ext cx="4196567" cy="5193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82985" y="-33701"/>
            <a:ext cx="22260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Николаев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Пьер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Наташа с детьми.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1971-1975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742" y="897924"/>
            <a:ext cx="3704754" cy="519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758300" y="0"/>
            <a:ext cx="2990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А.В.Николаев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и Наташа на балу.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1971-1975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</p:txBody>
      </p:sp>
    </p:spTree>
    <p:extLst>
      <p:ext uri="{BB962C8B-B14F-4D97-AF65-F5344CB8AC3E}">
        <p14:creationId xmlns:p14="http://schemas.microsoft.com/office/powerpoint/2010/main" val="21357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434" y="374440"/>
            <a:ext cx="4262093" cy="283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46597" y="30271"/>
            <a:ext cx="2482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Н.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Кардовский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«Детство»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93" y="3745882"/>
            <a:ext cx="4317677" cy="293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17027" y="3240916"/>
            <a:ext cx="2941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О. Пастернак. «Воскресение».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у Корчагиных.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1899 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775" y="1549121"/>
            <a:ext cx="3609363" cy="375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370775" y="810457"/>
            <a:ext cx="3512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Е.Е. Лансере.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повести Л. Толстого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Хаджи Мурат»,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1913 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18" y="1333408"/>
            <a:ext cx="2984121" cy="419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70799" y="481337"/>
            <a:ext cx="2865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Е. Лансере.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повести Л. Н. Толстого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Казаки».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 г. </a:t>
            </a:r>
            <a:r>
              <a:rPr lang="ru-RU" sz="1400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3840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63" y="1185143"/>
            <a:ext cx="3641624" cy="476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6836" y="223240"/>
            <a:ext cx="32673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А. Врубель. «Анна Каренина».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Свидание Анны с сыном.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 1870-х - начало 1880-х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1261" y="3466455"/>
            <a:ext cx="4521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Щеглов. Иллюстрация к роману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 Толстого «Анна Каренина»,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1914 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678" y="1185143"/>
            <a:ext cx="3530506" cy="476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334509" y="420619"/>
            <a:ext cx="3580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Тырса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«Анна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Вронский в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Италии»</a:t>
            </a:r>
            <a:endParaRPr lang="ru-RU" sz="14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37" y="3989675"/>
            <a:ext cx="3934848" cy="275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51215" y="13356"/>
            <a:ext cx="4137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Open Sans" panose="020B0606030504020204" pitchFamily="34" charset="0"/>
              </a:rPr>
              <a:t>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Г.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Верейский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в театре. Иллюстрация к роману Л. Н. Толстого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«Анна Каренина».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г. 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20852" t="5130" r="4034" b="6796"/>
          <a:stretch/>
        </p:blipFill>
        <p:spPr>
          <a:xfrm>
            <a:off x="4153536" y="611487"/>
            <a:ext cx="3934849" cy="284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5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10" y="418594"/>
            <a:ext cx="5123935" cy="6020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23005" y="1433385"/>
            <a:ext cx="5296929" cy="35422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Спасибо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з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а просмотр!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93990" y="1192840"/>
            <a:ext cx="7875372" cy="4618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сознании многих Лев Николаевич Толстой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писатель и автор величайшего эпоса «Война и мир». Другие помнят его как мыслителя,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проповедника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ненасилия, вегетарианца и «преданного анафеме» борца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клерикализмом. Эти и другие мнения совершенно справедливы: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82 года жизни писатель успел проявить себя во многих сферах. Его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гениальность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очевидна уже современникам. Лично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встретиться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 графом и написать портрет стремились многие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именитые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живописцы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Крамской, Илья Репин,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Николай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К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195-летию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дня рождения Л.Н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Толстого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представляем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вашему вниманию виртуальную выставку «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Толстой глазами художников…»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795" b="4144"/>
          <a:stretch/>
        </p:blipFill>
        <p:spPr>
          <a:xfrm flipH="1">
            <a:off x="-32953" y="263610"/>
            <a:ext cx="5465059" cy="65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33" t="1978" r="2778" b="2179"/>
          <a:stretch/>
        </p:blipFill>
        <p:spPr>
          <a:xfrm>
            <a:off x="659028" y="475735"/>
            <a:ext cx="4514336" cy="590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11114" y="5181600"/>
            <a:ext cx="589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Курочкина, Т. И.Н. Крамской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Т. Курочкина. – Москва : Государственное издательство изобразительного искусства, 1963. – 100с.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8141" y="184853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Иван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Крамской сыграл выдающуюся роль в истории русского искусства. Он стоял у истоков движения нового демократического реалистического искусства, организовав сначала Артель художников, а затем Товарищество передвижников. Создал галерею портретов выдающихся людей своего времени.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Вниманию читателей предлагается альбом репродукций работ И. Н. Крамского.</a:t>
            </a:r>
          </a:p>
        </p:txBody>
      </p:sp>
    </p:spTree>
    <p:extLst>
      <p:ext uri="{BB962C8B-B14F-4D97-AF65-F5344CB8AC3E}">
        <p14:creationId xmlns:p14="http://schemas.microsoft.com/office/powerpoint/2010/main" val="12084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38" y="560172"/>
            <a:ext cx="4570133" cy="592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658983" y="833735"/>
            <a:ext cx="5272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Иван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Крамской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Л. Н. Толстого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1873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50449"/>
              </p:ext>
            </p:extLst>
          </p:nvPr>
        </p:nvGraphicFramePr>
        <p:xfrm>
          <a:off x="5420496" y="1638299"/>
          <a:ext cx="5921141" cy="4115588"/>
        </p:xfrm>
        <a:graphic>
          <a:graphicData uri="http://schemas.openxmlformats.org/drawingml/2006/table">
            <a:tbl>
              <a:tblPr/>
              <a:tblGrid>
                <a:gridCol w="5921141"/>
              </a:tblGrid>
              <a:tr h="35814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Графу Л. Н. Толстому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ястребу, который просидел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жёрдочке суконной зиму в клетке,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Питаяся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настрелянною птицей,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Весной охотник голубя несёт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надломленным крылом – и, оглядев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Живую пищу, старый ловчий щурит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Зрачок прилежный, поджимает перья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вдруг нежданно, быстро, как стрела,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Вонзается в трепещущую жертву,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Кривым и острым клювом ей взрезает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Мгновенно грудь и, весело раскинув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воздух перья, с алчностью забытой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Рвёт и глотает трепетное мясо, -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 бросил мне кавказские ты песни,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которых бьётся и кипит та кровь,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мы зовём поэзией. – Спасибо.</a:t>
                      </a:r>
                    </a:p>
                    <a:p>
                      <a:pPr algn="ctr"/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Афанасий Фет.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октября или начало ноября </a:t>
                      </a:r>
                      <a:r>
                        <a:rPr lang="ru-RU" sz="14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 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48" marR="61748" marT="30874" marB="30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0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2259" y="5158268"/>
            <a:ext cx="608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Третьяковская галерея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Советский художник, 1964. – 132с.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67" t="2883" r="15165" b="5149"/>
          <a:stretch/>
        </p:blipFill>
        <p:spPr>
          <a:xfrm>
            <a:off x="280086" y="502267"/>
            <a:ext cx="4357816" cy="585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56886" y="152982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Государственная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Третьяковская галерея - это один из крупнейших музеев Советского Союза, подлинная сокровищница русского и многонационального советского искусства. История замечательного музея связана с именем его основателя Павла Михайловича Третьякова. В 1892 году Третьяков передал свою коллекцию и коллекцию западноевропейской живописи, собранную его братом С.М. Третьяковым, в дар городу Москве. Ежегодно Государственную Третьяковскую галерею посещает свыше полутора миллионов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9688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333" r="23254"/>
          <a:stretch/>
        </p:blipFill>
        <p:spPr>
          <a:xfrm>
            <a:off x="156519" y="452402"/>
            <a:ext cx="4769708" cy="595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21643" y="5041557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Репин, И.Е. Далекое близкое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И.Е. Репин. – Ленинград : Художник РСФСР, 1986. – 488с.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1642" y="153960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Книга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 русского художника И.Е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Репина Далекое близкое выдержала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изданий и хорошо знакома советскому читателю. Текст представляет собой не только воспоминания художника, но и чрезвычайно интересное освещение проблем современного ему русского искусства и культуры. 9-е издание сохраняет все статьи, отобранные И.Е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Репиным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отредактированные К.И. Чуковским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воспроизводит ряд рисунков, включенных Репиным в первую его книгу `Бурлаки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произведения Репина и его современников.</a:t>
            </a:r>
          </a:p>
        </p:txBody>
      </p:sp>
    </p:spTree>
    <p:extLst>
      <p:ext uri="{BB962C8B-B14F-4D97-AF65-F5344CB8AC3E}">
        <p14:creationId xmlns:p14="http://schemas.microsoft.com/office/powerpoint/2010/main" val="10970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1" y="1341245"/>
            <a:ext cx="6607775" cy="444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85286" y="58802"/>
            <a:ext cx="4621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Ефимович Репин.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«Пахарь. Л. Н. Толстой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пашне».1887 г.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4497" y="2010489"/>
            <a:ext cx="45472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Художник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вспоминал: «В один жаркий августовский день, в самую припеку, после завтрака Лев Николаевич собирался вспахать поле вдовы… Шесть часов, без отдыха, он бороздил сохой черную землю, то поднимаясь в гору, то спускаясь по отлогой местности к оврагу. У меня в руках был альбомчик, и я, не теряя времени, становлюсь перед серединой линии его проезда и ловлю чертами момент прохождения мимо меня всего кортежа. Это продолжается менее минуты, и, чтобы удвоить время, я делаю переход по пахоте на противоположную точку, шагах в двадцати расстояния, и становлюсь там опять в ожидании группы. Я проверяю только контуры и отношения величины фигур; тени после, с одной точки, в один момент.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2" y="407772"/>
            <a:ext cx="4235760" cy="604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834448" y="1158099"/>
            <a:ext cx="4810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Ефимович Репин.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«Портрет писателя Л. Н. Толстого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1887 г.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91897" y="211129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Репину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однако, удалось передать величие Толстого иными средствами. Выбранная художником точка зрения, с низким горизонтом,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«возвышая»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фигуру, придает ей монументальную значительность. Характерно, что Репин впоследствии никогда не строил портретную композицию подобным образом, утвердив тем самым уникальность, единственность портрета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Толстого.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Толстой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 в минуту тревожной задумчивости — это именно минута, конкретное мгновение, когда писатель, оторвавшись от книги, пытается разрешить вопрос, возникший по поводу прочитанного. Сосредоточенная, настороженная вдумчивость, пытливый, проникающий взгляд, заставляющий зрителя поневоле озаботиться содержанием этого вопроса, - черты, образующие программу портрета.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3" y="430080"/>
            <a:ext cx="4721155" cy="59913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1730" y="899637"/>
            <a:ext cx="5617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Ефимович Репин.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«Лев Николаевич Толстой на отдыхе в лесу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1891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75911" y="1990057"/>
            <a:ext cx="55852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Портрет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написан по впечатлениям от пребывания Репина летом 1891 года в Ясной Поляне, с использованием выполненных там в конце июля зарисовок. Вернувшись спустя несколько дней в дождливый Петербург, художник принялся за работу над портретом. Воспоминания переносили его в усадьбу Толстых: «Лев Николаевич лежал недалеко от меня с книгой в руках, в уютном месте, под деревьями, в тени. &lt;…&gt; Как живописно местами трогали его сквозь ветви солнечные пятна света! &lt;…&gt; Я все изучал их, вспоминал и наслаждался; красивая картина выходит…». Портрет сохранил остроту первого впечатления, связанного с натурной работой и общением с писателем. Чистые сочные цвета, свободные широкие мазки живописи напоминают манеру импрессионистов. На полотне передана атмосфера жаркого июльского дня с его нагретым воздухом и яркими красками.</a:t>
            </a:r>
          </a:p>
        </p:txBody>
      </p:sp>
    </p:spTree>
    <p:extLst>
      <p:ext uri="{BB962C8B-B14F-4D97-AF65-F5344CB8AC3E}">
        <p14:creationId xmlns:p14="http://schemas.microsoft.com/office/powerpoint/2010/main" val="2032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513</TotalTime>
  <Words>1068</Words>
  <Application>Microsoft Office PowerPoint</Application>
  <PresentationFormat>Произвольный</PresentationFormat>
  <Paragraphs>84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Crop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38</cp:revision>
  <dcterms:created xsi:type="dcterms:W3CDTF">2023-09-08T11:38:32Z</dcterms:created>
  <dcterms:modified xsi:type="dcterms:W3CDTF">2023-09-13T08:50:21Z</dcterms:modified>
</cp:coreProperties>
</file>